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4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Lst>
  <p:sldSz cx="9144000" cy="5143500" type="screen16x9"/>
  <p:notesSz cx="6858000" cy="9144000"/>
  <p:embeddedFontLst>
    <p:embeddedFont>
      <p:font typeface="Lato" panose="020F0502020204030203" pitchFamily="34" charset="0"/>
      <p:regular r:id="rId46"/>
      <p:bold r:id="rId47"/>
      <p:italic r:id="rId48"/>
      <p:boldItalic r:id="rId49"/>
    </p:embeddedFont>
    <p:embeddedFont>
      <p:font typeface="Raleway" panose="020B0604020202020204" charset="0"/>
      <p:regular r:id="rId50"/>
      <p:bold r:id="rId51"/>
      <p:italic r:id="rId52"/>
      <p:boldItalic r:id="rId5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57194" autoAdjust="0"/>
  </p:normalViewPr>
  <p:slideViewPr>
    <p:cSldViewPr snapToGrid="0">
      <p:cViewPr varScale="1">
        <p:scale>
          <a:sx n="80" d="100"/>
          <a:sy n="80" d="100"/>
        </p:scale>
        <p:origin x="126" y="7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2.fntdata"/><Relationship Id="rId50" Type="http://schemas.openxmlformats.org/officeDocument/2006/relationships/font" Target="fonts/font5.fntdata"/><Relationship Id="rId55"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1.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3" Type="http://schemas.openxmlformats.org/officeDocument/2006/relationships/font" Target="fonts/font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4.fntdata"/><Relationship Id="rId57"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3.fntdata"/><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6.fntdata"/><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twitter.com/qikipedia/status/1124629995811250176"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www.simplypsychology.org/attention-models.html"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www.youtube.com/watch?v=eG-VHe0Q4D8"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www.youtube.com/watch?v=vBPG_OBgTWg"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www.youtube.com/watch?v=bh_9XFzbWV8"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ftw.usatoday.com/2016/03/kobe-bryant-pump-faked-lebron-james-lakers-cavs"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58368e1803_0_1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58368e1803_0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58368e1803_0_1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58368e1803_0_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58368e1803_0_1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58368e1803_0_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58368e1803_0_1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58368e1803_0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58368e1803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 name="Google Shape;164;g58368e1803_0_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i="1" dirty="0">
                <a:solidFill>
                  <a:schemeClr val="dk1"/>
                </a:solidFill>
              </a:rPr>
              <a:t>Perceptual load</a:t>
            </a:r>
            <a:r>
              <a:rPr lang="en" dirty="0">
                <a:solidFill>
                  <a:schemeClr val="dk1"/>
                </a:solidFill>
              </a:rPr>
              <a:t> – the difficulty of a task</a:t>
            </a: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a:t>
            </a:r>
            <a:r>
              <a:rPr lang="en" sz="700" dirty="0">
                <a:solidFill>
                  <a:schemeClr val="dk1"/>
                </a:solidFill>
                <a:latin typeface="Times New Roman"/>
                <a:ea typeface="Times New Roman"/>
                <a:cs typeface="Times New Roman"/>
                <a:sym typeface="Times New Roman"/>
              </a:rPr>
              <a:t>         </a:t>
            </a:r>
            <a:r>
              <a:rPr lang="en" dirty="0">
                <a:solidFill>
                  <a:schemeClr val="dk1"/>
                </a:solidFill>
              </a:rPr>
              <a:t>Low-load tasks take up a small amount of a person’s processing capacity</a:t>
            </a: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a:t>
            </a:r>
            <a:r>
              <a:rPr lang="en" sz="700" dirty="0">
                <a:solidFill>
                  <a:schemeClr val="dk1"/>
                </a:solidFill>
                <a:latin typeface="Times New Roman"/>
                <a:ea typeface="Times New Roman"/>
                <a:cs typeface="Times New Roman"/>
                <a:sym typeface="Times New Roman"/>
              </a:rPr>
              <a:t>         </a:t>
            </a:r>
            <a:r>
              <a:rPr lang="en" dirty="0">
                <a:solidFill>
                  <a:schemeClr val="dk1"/>
                </a:solidFill>
              </a:rPr>
              <a:t>High-load tasks take up more of the processing capacity</a:t>
            </a: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 </a:t>
            </a:r>
            <a:endParaRPr dirty="0">
              <a:solidFill>
                <a:schemeClr val="dk1"/>
              </a:solidFill>
            </a:endParaRPr>
          </a:p>
          <a:p>
            <a:pPr marL="0" lvl="0" indent="0" algn="l" rtl="0">
              <a:spcBef>
                <a:spcPts val="0"/>
              </a:spcBef>
              <a:spcAft>
                <a:spcPts val="0"/>
              </a:spcAft>
              <a:buClr>
                <a:schemeClr val="dk1"/>
              </a:buClr>
              <a:buSzPts val="1100"/>
              <a:buFont typeface="Arial"/>
              <a:buNone/>
            </a:pPr>
            <a:r>
              <a:rPr lang="en" i="1" dirty="0">
                <a:solidFill>
                  <a:schemeClr val="dk1"/>
                </a:solidFill>
              </a:rPr>
              <a:t>Load Theory of Attention</a:t>
            </a:r>
            <a:r>
              <a:rPr lang="en" dirty="0">
                <a:solidFill>
                  <a:schemeClr val="dk1"/>
                </a:solidFill>
              </a:rPr>
              <a:t>:</a:t>
            </a: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a:t>
            </a:r>
            <a:r>
              <a:rPr lang="en" sz="700" dirty="0">
                <a:solidFill>
                  <a:schemeClr val="dk1"/>
                </a:solidFill>
                <a:latin typeface="Times New Roman"/>
                <a:ea typeface="Times New Roman"/>
                <a:cs typeface="Times New Roman"/>
                <a:sym typeface="Times New Roman"/>
              </a:rPr>
              <a:t>         </a:t>
            </a:r>
            <a:r>
              <a:rPr lang="en" dirty="0">
                <a:solidFill>
                  <a:schemeClr val="dk1"/>
                </a:solidFill>
              </a:rPr>
              <a:t>If there is processing capacity left, can still process task-irrelevant stimulus, slowing down responding (b/c not supposed to respond to task-irrelevant)</a:t>
            </a: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a:t>
            </a:r>
            <a:r>
              <a:rPr lang="en" sz="700" dirty="0">
                <a:solidFill>
                  <a:schemeClr val="dk1"/>
                </a:solidFill>
                <a:latin typeface="Times New Roman"/>
                <a:ea typeface="Times New Roman"/>
                <a:cs typeface="Times New Roman"/>
                <a:sym typeface="Times New Roman"/>
              </a:rPr>
              <a:t>         </a:t>
            </a:r>
            <a:r>
              <a:rPr lang="en" dirty="0">
                <a:solidFill>
                  <a:schemeClr val="dk1"/>
                </a:solidFill>
              </a:rPr>
              <a:t>If no capacity left, less likely to be distracted by other stimuli</a:t>
            </a: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latin typeface="Courier New"/>
                <a:ea typeface="Courier New"/>
                <a:cs typeface="Courier New"/>
                <a:sym typeface="Courier New"/>
              </a:rPr>
              <a:t>o</a:t>
            </a:r>
            <a:r>
              <a:rPr lang="en" sz="700" dirty="0">
                <a:solidFill>
                  <a:schemeClr val="dk1"/>
                </a:solidFill>
                <a:latin typeface="Times New Roman"/>
                <a:ea typeface="Times New Roman"/>
                <a:cs typeface="Times New Roman"/>
                <a:sym typeface="Times New Roman"/>
              </a:rPr>
              <a:t>   </a:t>
            </a:r>
            <a:r>
              <a:rPr lang="en" dirty="0">
                <a:solidFill>
                  <a:schemeClr val="dk1"/>
                </a:solidFill>
              </a:rPr>
              <a:t>Ability to ignore task-irrelevant stimuli also a function of how powerful the task-irrelevant stimulus is + load of the task</a:t>
            </a:r>
            <a:endParaRPr dirty="0">
              <a:solidFill>
                <a:schemeClr val="dk1"/>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58368e1803_0_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58368e1803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https://twitter.com/qikipedia/status/1124629995811250176</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58368e1803_0_10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58368e1803_0_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Important for Thalia Wheatley paper</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57b24eb319_0_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g57b24eb319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57b24eb319_0_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57b24eb319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latin typeface="Courier New"/>
                <a:ea typeface="Courier New"/>
                <a:cs typeface="Courier New"/>
                <a:sym typeface="Courier New"/>
              </a:rPr>
              <a:t>o</a:t>
            </a:r>
            <a:r>
              <a:rPr lang="en" sz="700">
                <a:solidFill>
                  <a:schemeClr val="dk1"/>
                </a:solidFill>
                <a:latin typeface="Times New Roman"/>
                <a:ea typeface="Times New Roman"/>
                <a:cs typeface="Times New Roman"/>
                <a:sym typeface="Times New Roman"/>
              </a:rPr>
              <a:t>   </a:t>
            </a:r>
            <a:r>
              <a:rPr lang="en">
                <a:solidFill>
                  <a:schemeClr val="dk1"/>
                </a:solidFill>
              </a:rPr>
              <a:t>If you don’t attend to it, it’s lost</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a:t>
            </a:r>
            <a:r>
              <a:rPr lang="en" sz="700">
                <a:solidFill>
                  <a:schemeClr val="dk1"/>
                </a:solidFill>
                <a:latin typeface="Times New Roman"/>
                <a:ea typeface="Times New Roman"/>
                <a:cs typeface="Times New Roman"/>
                <a:sym typeface="Times New Roman"/>
              </a:rPr>
              <a:t>  </a:t>
            </a:r>
            <a:r>
              <a:rPr lang="en">
                <a:solidFill>
                  <a:schemeClr val="dk1"/>
                </a:solidFill>
              </a:rPr>
              <a:t>Sensory memory: all incoming info for short time, transfers to filter</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a:t>
            </a:r>
            <a:r>
              <a:rPr lang="en" sz="700">
                <a:solidFill>
                  <a:schemeClr val="dk1"/>
                </a:solidFill>
                <a:latin typeface="Times New Roman"/>
                <a:ea typeface="Times New Roman"/>
                <a:cs typeface="Times New Roman"/>
                <a:sym typeface="Times New Roman"/>
              </a:rPr>
              <a:t>  </a:t>
            </a:r>
            <a:r>
              <a:rPr lang="en">
                <a:solidFill>
                  <a:schemeClr val="dk1"/>
                </a:solidFill>
              </a:rPr>
              <a:t>Filter identifies the message being attended to based on physical characteristics and lets only the attended message through</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a:t>
            </a:r>
            <a:r>
              <a:rPr lang="en" sz="700">
                <a:solidFill>
                  <a:schemeClr val="dk1"/>
                </a:solidFill>
                <a:latin typeface="Times New Roman"/>
                <a:ea typeface="Times New Roman"/>
                <a:cs typeface="Times New Roman"/>
                <a:sym typeface="Times New Roman"/>
              </a:rPr>
              <a:t>  </a:t>
            </a:r>
            <a:r>
              <a:rPr lang="en">
                <a:solidFill>
                  <a:schemeClr val="dk1"/>
                </a:solidFill>
              </a:rPr>
              <a:t>Detector processes information from attended message to determine higher level characteristics of the message; processes all info that comes thru (the info that comes thru is highly selective – it’s been filtered)</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a:t>
            </a:r>
            <a:r>
              <a:rPr lang="en" sz="700">
                <a:solidFill>
                  <a:schemeClr val="dk1"/>
                </a:solidFill>
                <a:latin typeface="Times New Roman"/>
                <a:ea typeface="Times New Roman"/>
                <a:cs typeface="Times New Roman"/>
                <a:sym typeface="Times New Roman"/>
              </a:rPr>
              <a:t>  </a:t>
            </a:r>
            <a:r>
              <a:rPr lang="en">
                <a:solidFill>
                  <a:schemeClr val="dk1"/>
                </a:solidFill>
              </a:rPr>
              <a:t>Output sent to short-term memory</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latin typeface="Courier New"/>
                <a:ea typeface="Courier New"/>
                <a:cs typeface="Courier New"/>
                <a:sym typeface="Courier New"/>
              </a:rPr>
              <a:t>o</a:t>
            </a:r>
            <a:r>
              <a:rPr lang="en" sz="700">
                <a:solidFill>
                  <a:schemeClr val="dk1"/>
                </a:solidFill>
                <a:latin typeface="Times New Roman"/>
                <a:ea typeface="Times New Roman"/>
                <a:cs typeface="Times New Roman"/>
                <a:sym typeface="Times New Roman"/>
              </a:rPr>
              <a:t>   </a:t>
            </a:r>
            <a:r>
              <a:rPr lang="en">
                <a:solidFill>
                  <a:schemeClr val="dk1"/>
                </a:solidFill>
              </a:rPr>
              <a:t>A </a:t>
            </a:r>
            <a:r>
              <a:rPr lang="en" i="1">
                <a:solidFill>
                  <a:schemeClr val="dk1"/>
                </a:solidFill>
              </a:rPr>
              <a:t>Bottleneck Model</a:t>
            </a:r>
            <a:r>
              <a:rPr lang="en">
                <a:solidFill>
                  <a:schemeClr val="dk1"/>
                </a:solidFill>
              </a:rPr>
              <a:t> – filter restrict information flow</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latin typeface="Courier New"/>
                <a:ea typeface="Courier New"/>
                <a:cs typeface="Courier New"/>
                <a:sym typeface="Courier New"/>
              </a:rPr>
              <a:t>o</a:t>
            </a:r>
            <a:r>
              <a:rPr lang="en" sz="700">
                <a:solidFill>
                  <a:schemeClr val="dk1"/>
                </a:solidFill>
                <a:latin typeface="Times New Roman"/>
                <a:ea typeface="Times New Roman"/>
                <a:cs typeface="Times New Roman"/>
                <a:sym typeface="Times New Roman"/>
              </a:rPr>
              <a:t>   </a:t>
            </a:r>
            <a:r>
              <a:rPr lang="en" i="1">
                <a:solidFill>
                  <a:schemeClr val="dk1"/>
                </a:solidFill>
              </a:rPr>
              <a:t>Early selection model</a:t>
            </a:r>
            <a:r>
              <a:rPr lang="en">
                <a:solidFill>
                  <a:schemeClr val="dk1"/>
                </a:solidFill>
              </a:rPr>
              <a:t> – filter eliminates unattended info @ beginning of info flow</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58368e1803_0_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58368e1803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Image credit: Cengage</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a:solidFill>
                  <a:schemeClr val="dk1"/>
                </a:solidFill>
              </a:rPr>
              <a:t>·</a:t>
            </a:r>
            <a:r>
              <a:rPr lang="en" sz="700">
                <a:solidFill>
                  <a:schemeClr val="dk1"/>
                </a:solidFill>
                <a:latin typeface="Times New Roman"/>
                <a:ea typeface="Times New Roman"/>
                <a:cs typeface="Times New Roman"/>
                <a:sym typeface="Times New Roman"/>
              </a:rPr>
              <a:t>         </a:t>
            </a:r>
            <a:r>
              <a:rPr lang="en">
                <a:solidFill>
                  <a:schemeClr val="dk1"/>
                </a:solidFill>
              </a:rPr>
              <a:t>Treisman’s model of attention:</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latin typeface="Courier New"/>
                <a:ea typeface="Courier New"/>
                <a:cs typeface="Courier New"/>
                <a:sym typeface="Courier New"/>
              </a:rPr>
              <a:t>o</a:t>
            </a:r>
            <a:r>
              <a:rPr lang="en" sz="700">
                <a:solidFill>
                  <a:schemeClr val="dk1"/>
                </a:solidFill>
                <a:latin typeface="Times New Roman"/>
                <a:ea typeface="Times New Roman"/>
                <a:cs typeface="Times New Roman"/>
                <a:sym typeface="Times New Roman"/>
              </a:rPr>
              <a:t>   </a:t>
            </a:r>
            <a:r>
              <a:rPr lang="en">
                <a:solidFill>
                  <a:schemeClr val="dk1"/>
                </a:solidFill>
              </a:rPr>
              <a:t>Replaced Broadbent’s filter with attenuator, which analyzes message for physical characteristics, language, and meaning. Information is still </a:t>
            </a:r>
            <a:r>
              <a:rPr lang="en" i="1">
                <a:solidFill>
                  <a:schemeClr val="dk1"/>
                </a:solidFill>
              </a:rPr>
              <a:t>selected</a:t>
            </a:r>
            <a:r>
              <a:rPr lang="en">
                <a:solidFill>
                  <a:schemeClr val="dk1"/>
                </a:solidFill>
              </a:rPr>
              <a:t>, but language and meaning can also now influence what is selected. Once messages identified, attended message is passed through attenuator, unattended is attenuated (not as strong) as attended message</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latin typeface="Courier New"/>
                <a:ea typeface="Courier New"/>
                <a:cs typeface="Courier New"/>
                <a:sym typeface="Courier New"/>
              </a:rPr>
              <a:t>o</a:t>
            </a:r>
            <a:r>
              <a:rPr lang="en" sz="700">
                <a:solidFill>
                  <a:schemeClr val="dk1"/>
                </a:solidFill>
                <a:latin typeface="Times New Roman"/>
                <a:ea typeface="Times New Roman"/>
                <a:cs typeface="Times New Roman"/>
                <a:sym typeface="Times New Roman"/>
              </a:rPr>
              <a:t>   </a:t>
            </a:r>
            <a:r>
              <a:rPr lang="en">
                <a:solidFill>
                  <a:schemeClr val="dk1"/>
                </a:solidFill>
              </a:rPr>
              <a:t>A “leaky filter” model</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latin typeface="Courier New"/>
                <a:ea typeface="Courier New"/>
                <a:cs typeface="Courier New"/>
                <a:sym typeface="Courier New"/>
              </a:rPr>
              <a:t>o</a:t>
            </a:r>
            <a:r>
              <a:rPr lang="en" sz="700">
                <a:solidFill>
                  <a:schemeClr val="dk1"/>
                </a:solidFill>
                <a:latin typeface="Times New Roman"/>
                <a:ea typeface="Times New Roman"/>
                <a:cs typeface="Times New Roman"/>
                <a:sym typeface="Times New Roman"/>
              </a:rPr>
              <a:t>   </a:t>
            </a:r>
            <a:r>
              <a:rPr lang="en">
                <a:solidFill>
                  <a:schemeClr val="dk1"/>
                </a:solidFill>
              </a:rPr>
              <a:t>“Dictionary unit” – words, stored in memory, which have a threshold for being activated (i.e., smallest signal strength that can be detected)</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58368e1803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58368e180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58368e1803_0_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g58368e1803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a:t>
            </a:r>
            <a:r>
              <a:rPr lang="en" sz="700">
                <a:solidFill>
                  <a:schemeClr val="dk1"/>
                </a:solidFill>
                <a:latin typeface="Times New Roman"/>
                <a:ea typeface="Times New Roman"/>
                <a:cs typeface="Times New Roman"/>
                <a:sym typeface="Times New Roman"/>
              </a:rPr>
              <a:t>         </a:t>
            </a:r>
            <a:r>
              <a:rPr lang="en">
                <a:solidFill>
                  <a:schemeClr val="dk1"/>
                </a:solidFill>
              </a:rPr>
              <a:t>Dichotic listening task w/ ambiguous words, which influenced behavioral reports. Because the meaning of words can influence subjects’ judgments, words must be processed to the level of meaning even if unattended.</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a:t>
            </a:r>
            <a:r>
              <a:rPr lang="en" sz="700">
                <a:solidFill>
                  <a:schemeClr val="dk1"/>
                </a:solidFill>
                <a:latin typeface="Times New Roman"/>
                <a:ea typeface="Times New Roman"/>
                <a:cs typeface="Times New Roman"/>
                <a:sym typeface="Times New Roman"/>
              </a:rPr>
              <a:t>         </a:t>
            </a:r>
            <a:r>
              <a:rPr lang="en">
                <a:solidFill>
                  <a:schemeClr val="dk1"/>
                </a:solidFill>
              </a:rPr>
              <a:t>Late selection models of attention: most of the incoming information is processed to the level of meaning before the message to be further processed is selected</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 </a:t>
            </a:r>
            <a:endParaRPr>
              <a:solidFill>
                <a:schemeClr val="dk1"/>
              </a:solidFill>
            </a:endParaRPr>
          </a:p>
          <a:p>
            <a:pPr marL="0" lvl="0" indent="0" algn="l" rtl="0">
              <a:spcBef>
                <a:spcPts val="0"/>
              </a:spcBef>
              <a:spcAft>
                <a:spcPts val="0"/>
              </a:spcAft>
              <a:buNone/>
            </a:pPr>
            <a:r>
              <a:rPr lang="en" sz="1200">
                <a:solidFill>
                  <a:schemeClr val="dk1"/>
                </a:solidFill>
                <a:latin typeface="Times New Roman"/>
                <a:ea typeface="Times New Roman"/>
                <a:cs typeface="Times New Roman"/>
                <a:sym typeface="Times New Roman"/>
              </a:rPr>
              <a:t>No one answer to the early-late controversy; early selection demonstrated in some circumstances, late in others. Focus shifted to the factors that control attention.</a:t>
            </a:r>
            <a:endParaRPr sz="1200">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endParaRPr sz="1200">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r>
              <a:rPr lang="en" sz="1200">
                <a:solidFill>
                  <a:schemeClr val="dk1"/>
                </a:solidFill>
                <a:latin typeface="Times New Roman"/>
                <a:ea typeface="Times New Roman"/>
                <a:cs typeface="Times New Roman"/>
                <a:sym typeface="Times New Roman"/>
              </a:rPr>
              <a:t>Image credit: </a:t>
            </a:r>
            <a:r>
              <a:rPr lang="en" u="sng">
                <a:solidFill>
                  <a:schemeClr val="hlink"/>
                </a:solidFill>
                <a:hlinkClick r:id="rId3"/>
              </a:rPr>
              <a:t>https://www.simplypsychology.org/attention-models.html</a:t>
            </a:r>
            <a:endParaRPr sz="1200">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57b24eb319_0_1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57b24eb319_0_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57b24eb319_0_1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57b24eb319_0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https://www.youtube.com/watch?v=eG-VHe0Q4D8</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a:solidFill>
                  <a:schemeClr val="dk1"/>
                </a:solidFill>
              </a:rPr>
              <a:t>When attention due to stimulus salience causes an involuntary shift of attention, this shift is called </a:t>
            </a:r>
            <a:r>
              <a:rPr lang="en" i="1">
                <a:solidFill>
                  <a:schemeClr val="dk1"/>
                </a:solidFill>
              </a:rPr>
              <a:t>attentional capture</a:t>
            </a:r>
            <a:endParaRPr i="1">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Determining how saliency influences the way we scan a scene typically involves analyzing characteristics such as color, orientation, and intensity at each location in the scene and then combining these values to create a </a:t>
            </a:r>
            <a:r>
              <a:rPr lang="en" i="1">
                <a:solidFill>
                  <a:schemeClr val="dk1"/>
                </a:solidFill>
              </a:rPr>
              <a:t>saliency map</a:t>
            </a:r>
            <a:endParaRPr i="1">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57b24eb319_0_1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57b24eb319_0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https://www.youtube.com/watch?v=vBPG_OBgTWg</a:t>
            </a:r>
            <a:endParaRPr/>
          </a:p>
          <a:p>
            <a:pPr marL="0" lvl="0" indent="0" algn="l" rtl="0">
              <a:spcBef>
                <a:spcPts val="0"/>
              </a:spcBef>
              <a:spcAft>
                <a:spcPts val="0"/>
              </a:spcAft>
              <a:buNone/>
            </a:pPr>
            <a:endParaRPr/>
          </a:p>
          <a:p>
            <a:pPr marL="0" lvl="0" indent="0" algn="l" rtl="0">
              <a:spcBef>
                <a:spcPts val="0"/>
              </a:spcBef>
              <a:spcAft>
                <a:spcPts val="0"/>
              </a:spcAft>
              <a:buNone/>
            </a:pPr>
            <a:r>
              <a:rPr lang="en" sz="1200" i="1">
                <a:solidFill>
                  <a:schemeClr val="dk1"/>
                </a:solidFill>
                <a:latin typeface="Times New Roman"/>
                <a:ea typeface="Times New Roman"/>
                <a:cs typeface="Times New Roman"/>
                <a:sym typeface="Times New Roman"/>
              </a:rPr>
              <a:t>Inattentional blindness</a:t>
            </a:r>
            <a:r>
              <a:rPr lang="en" sz="1200">
                <a:solidFill>
                  <a:schemeClr val="dk1"/>
                </a:solidFill>
                <a:latin typeface="Times New Roman"/>
                <a:ea typeface="Times New Roman"/>
                <a:cs typeface="Times New Roman"/>
                <a:sym typeface="Times New Roman"/>
              </a:rPr>
              <a:t> – not attending to something that is clearly visible</a:t>
            </a:r>
            <a:endParaRPr sz="1200">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r>
              <a:rPr lang="en" sz="1200">
                <a:solidFill>
                  <a:schemeClr val="dk1"/>
                </a:solidFill>
                <a:latin typeface="Times New Roman"/>
                <a:ea typeface="Times New Roman"/>
                <a:cs typeface="Times New Roman"/>
                <a:sym typeface="Times New Roman"/>
              </a:rPr>
              <a:t>I.e., what happens when you don’t pay attention</a:t>
            </a:r>
            <a:endParaRPr sz="1200">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57b24eb319_0_1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57b24eb319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https://www.youtube.com/watch?v=bh_9XFzbWV8</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a:t>Perceptual system focuses on only a small portion of the environment is one of its most adaptive features – focusing on what’s important, perceptual system is making optimal use of our limited processing resources</a:t>
            </a:r>
            <a:endParaRPr/>
          </a:p>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58368e1803_0_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58368e1803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i="1">
                <a:solidFill>
                  <a:schemeClr val="dk1"/>
                </a:solidFill>
              </a:rPr>
              <a:t>Binding</a:t>
            </a:r>
            <a:r>
              <a:rPr lang="en">
                <a:solidFill>
                  <a:schemeClr val="dk1"/>
                </a:solidFill>
              </a:rPr>
              <a:t> – the process by which features such as color, form, motion, and location are combined to create our perception of a coherent object</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 </a:t>
            </a:r>
            <a:endParaRPr>
              <a:solidFill>
                <a:schemeClr val="dk1"/>
              </a:solidFill>
            </a:endParaRPr>
          </a:p>
          <a:p>
            <a:pPr marL="0" lvl="0" indent="0" algn="l" rtl="0">
              <a:spcBef>
                <a:spcPts val="0"/>
              </a:spcBef>
              <a:spcAft>
                <a:spcPts val="0"/>
              </a:spcAft>
              <a:buClr>
                <a:schemeClr val="dk1"/>
              </a:buClr>
              <a:buSzPts val="1100"/>
              <a:buFont typeface="Arial"/>
              <a:buNone/>
            </a:pPr>
            <a:r>
              <a:rPr lang="en" i="1">
                <a:solidFill>
                  <a:schemeClr val="dk1"/>
                </a:solidFill>
              </a:rPr>
              <a:t>Binding Problem</a:t>
            </a:r>
            <a:r>
              <a:rPr lang="en">
                <a:solidFill>
                  <a:schemeClr val="dk1"/>
                </a:solidFill>
              </a:rPr>
              <a:t> – how do individual features of an object become bound together?</a:t>
            </a:r>
            <a:endParaRPr>
              <a:solidFill>
                <a:schemeClr val="dk1"/>
              </a:solidFill>
            </a:endParaRPr>
          </a:p>
          <a:p>
            <a:pPr marL="0" lvl="0" indent="0" algn="l" rtl="0">
              <a:spcBef>
                <a:spcPts val="0"/>
              </a:spcBef>
              <a:spcAft>
                <a:spcPts val="0"/>
              </a:spcAft>
              <a:buClr>
                <a:schemeClr val="dk1"/>
              </a:buClr>
              <a:buSzPts val="1100"/>
              <a:buFont typeface="Arial"/>
              <a:buNone/>
            </a:pPr>
            <a:r>
              <a:rPr lang="en" i="1">
                <a:solidFill>
                  <a:schemeClr val="dk1"/>
                </a:solidFill>
              </a:rPr>
              <a:t>Anne Treisman’s feature integration theory</a:t>
            </a:r>
            <a:r>
              <a:rPr lang="en">
                <a:solidFill>
                  <a:schemeClr val="dk1"/>
                </a:solidFill>
              </a:rPr>
              <a:t> – a 2-stage process</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        	-Preattentive stage: objects are analyzed into separate features</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                    	Illusory conjunctions: combinations of features from different stimuli</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        	-Focused attention stage: free-floating features are combined in the second stage</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 </a:t>
            </a:r>
            <a:endParaRPr>
              <a:solidFill>
                <a:schemeClr val="dk1"/>
              </a:solidFill>
            </a:endParaRPr>
          </a:p>
          <a:p>
            <a:pPr marL="0" lvl="0" indent="0" algn="l" rtl="0">
              <a:spcBef>
                <a:spcPts val="0"/>
              </a:spcBef>
              <a:spcAft>
                <a:spcPts val="0"/>
              </a:spcAft>
              <a:buClr>
                <a:schemeClr val="dk1"/>
              </a:buClr>
              <a:buSzPts val="1100"/>
              <a:buFont typeface="Arial"/>
              <a:buNone/>
            </a:pPr>
            <a:r>
              <a:rPr lang="en" i="1">
                <a:solidFill>
                  <a:schemeClr val="dk1"/>
                </a:solidFill>
              </a:rPr>
              <a:t>Balint’s syndrome</a:t>
            </a:r>
            <a:r>
              <a:rPr lang="en">
                <a:solidFill>
                  <a:schemeClr val="dk1"/>
                </a:solidFill>
              </a:rPr>
              <a:t> – inability to focus attention on individual objects (case of R.M.)</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58368e1803_0_1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58368e1803_0_1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58368e1803_0_1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58368e1803_0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58368e1803_0_1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 name="Google Shape;251;g58368e1803_0_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58368e1803_0_1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 name="Google Shape;256;g58368e1803_0_1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58368e1803_0_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58368e1803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58368e1803_0_1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58368e1803_0_1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58368e1803_0_1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 name="Google Shape;266;g58368e1803_0_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58368e1803_0_1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58368e1803_0_1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58368e1803_0_1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 name="Google Shape;277;g58368e1803_0_1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58368e1803_0_1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58368e1803_0_1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g58368e1803_0_1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9" name="Google Shape;289;g58368e1803_0_1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58368e1803_0_1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58368e1803_0_1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58368e1803_0_2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58368e1803_0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58368e1803_0_20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58368e1803_0_2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57b24eb319_0_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57b24eb319_0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58368e1803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58368e1803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58368e1803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58368e1803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58368e1803_0_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3" name="Google Shape;323;g58368e1803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g58368e1803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58368e1803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-Attention residue</a:t>
            </a:r>
            <a:endParaRPr/>
          </a:p>
          <a:p>
            <a:pPr marL="0" lvl="0" indent="0" algn="l" rtl="0">
              <a:spcBef>
                <a:spcPts val="0"/>
              </a:spcBef>
              <a:spcAft>
                <a:spcPts val="0"/>
              </a:spcAft>
              <a:buNone/>
            </a:pPr>
            <a:r>
              <a:rPr lang="en"/>
              <a:t>-zapping the brain &amp; multitasking</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58368e1803_0_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 name="Google Shape;335;g58368e1803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58368e1803_0_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58368e1803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58368e1803_0_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58368e1803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58368e1803_0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 name="Google Shape;125;g58368e1803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58368e1803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58368e1803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Cocktail party effect: the ability to focus on one stimulus while filtering out other stimuli (can focus on what people are saying at a party even when it’s really noisy).</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The key characteristic of attention is its selectivity: Attended information is processed faster and more accurately than unattended information, as if attention were providing a ‘signal gain’ or amplification to the attended (selected) information. Another definition for selectivity: –Ability to focus on one dimension of a stimulus while ignoring others.</a:t>
            </a:r>
            <a:endParaRPr dirty="0"/>
          </a:p>
          <a:p>
            <a:pPr marL="0" lvl="0" indent="0" algn="l" rtl="0">
              <a:spcBef>
                <a:spcPts val="0"/>
              </a:spcBef>
              <a:spcAft>
                <a:spcPts val="0"/>
              </a:spcAft>
              <a:buClr>
                <a:schemeClr val="dk1"/>
              </a:buClr>
              <a:buSzPts val="1100"/>
              <a:buFont typeface="Arial"/>
              <a:buNone/>
            </a:pPr>
            <a:r>
              <a:rPr lang="en" dirty="0"/>
              <a:t> </a:t>
            </a:r>
            <a:endParaRPr dirty="0"/>
          </a:p>
          <a:p>
            <a:pPr marL="0" lvl="0" indent="0" algn="l" rtl="0">
              <a:spcBef>
                <a:spcPts val="0"/>
              </a:spcBef>
              <a:spcAft>
                <a:spcPts val="0"/>
              </a:spcAft>
              <a:buNone/>
            </a:pPr>
            <a:r>
              <a:rPr lang="en" dirty="0"/>
              <a:t>Other popular metaphors for attentional selectivity have cast attention as a ‘spotlight’ or ‘filter’, or as biasing the competition for processing resources between different stimuli.</a:t>
            </a:r>
            <a:endParaRPr dirty="0"/>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Clr>
                <a:schemeClr val="dk1"/>
              </a:buClr>
              <a:buSzPts val="1100"/>
              <a:buFont typeface="Arial"/>
              <a:buNone/>
            </a:pPr>
            <a:r>
              <a:rPr lang="en" dirty="0"/>
              <a:t>Attention is also ‘capacity-limited’, in that we can only attend effectively to a limited amount of information. (Note though that selectivity and capacity limitations are really two sides of the same coin!)</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Image credit: </a:t>
            </a:r>
            <a:r>
              <a:rPr lang="en" u="sng" dirty="0">
                <a:solidFill>
                  <a:schemeClr val="hlink"/>
                </a:solidFill>
                <a:hlinkClick r:id="rId3"/>
              </a:rPr>
              <a:t>https://ftw.usatoday.com/2016/03/kobe-bryant-pump-faked-lebron-james-lakers-cavs</a:t>
            </a:r>
            <a:r>
              <a:rPr lang="en" u="none" dirty="0">
                <a:solidFill>
                  <a:schemeClr val="hlink"/>
                </a:solidFill>
              </a:rPr>
              <a:t> &amp; </a:t>
            </a:r>
            <a:r>
              <a:rPr lang="en-US" u="none" dirty="0" err="1">
                <a:solidFill>
                  <a:schemeClr val="hlink"/>
                </a:solidFill>
              </a:rPr>
              <a:t>Huettel</a:t>
            </a:r>
            <a:r>
              <a:rPr lang="en-US" u="none" dirty="0">
                <a:solidFill>
                  <a:schemeClr val="hlink"/>
                </a:solidFill>
              </a:rPr>
              <a:t> et al. cog neuro textbook</a:t>
            </a:r>
          </a:p>
          <a:p>
            <a:pPr marL="0" lvl="0" indent="0" algn="l" rtl="0">
              <a:spcBef>
                <a:spcPts val="0"/>
              </a:spcBef>
              <a:spcAft>
                <a:spcPts val="0"/>
              </a:spcAft>
              <a:buNone/>
            </a:pPr>
            <a:endParaRPr lang="en-US" u="none" dirty="0">
              <a:solidFill>
                <a:schemeClr val="hlink"/>
              </a:solidFill>
            </a:endParaRPr>
          </a:p>
          <a:p>
            <a:r>
              <a:rPr lang="en-US" sz="1100" b="0" i="1" u="none" strike="noStrike" cap="none" dirty="0">
                <a:solidFill>
                  <a:srgbClr val="000000"/>
                </a:solidFill>
                <a:effectLst/>
                <a:latin typeface="Arial"/>
                <a:ea typeface="Arial"/>
                <a:cs typeface="Arial"/>
                <a:sym typeface="Arial"/>
              </a:rPr>
              <a:t>Overt attention</a:t>
            </a:r>
            <a:r>
              <a:rPr lang="en-US" sz="1100" b="0" i="0" u="none" strike="noStrike" cap="none" dirty="0">
                <a:solidFill>
                  <a:srgbClr val="000000"/>
                </a:solidFill>
                <a:effectLst/>
                <a:latin typeface="Arial"/>
                <a:ea typeface="Arial"/>
                <a:cs typeface="Arial"/>
                <a:sym typeface="Arial"/>
              </a:rPr>
              <a:t>: shifting attention from one place to another by moving the eyes</a:t>
            </a:r>
          </a:p>
          <a:p>
            <a:r>
              <a:rPr lang="en-US" sz="1100" b="0" i="1" u="none" strike="noStrike" cap="none" dirty="0">
                <a:solidFill>
                  <a:srgbClr val="000000"/>
                </a:solidFill>
                <a:effectLst/>
                <a:latin typeface="Arial"/>
                <a:ea typeface="Arial"/>
                <a:cs typeface="Arial"/>
                <a:sym typeface="Arial"/>
              </a:rPr>
              <a:t>Covert attention</a:t>
            </a:r>
            <a:r>
              <a:rPr lang="en-US" sz="1100" b="0" i="0" u="none" strike="noStrike" cap="none" dirty="0">
                <a:solidFill>
                  <a:srgbClr val="000000"/>
                </a:solidFill>
                <a:effectLst/>
                <a:latin typeface="Arial"/>
                <a:ea typeface="Arial"/>
                <a:cs typeface="Arial"/>
                <a:sym typeface="Arial"/>
              </a:rPr>
              <a:t>: shifting attention from one place to another while keeping the eyes stationary (e.g., basketball players stealthy moves)</a:t>
            </a:r>
          </a:p>
          <a:p>
            <a:r>
              <a:rPr lang="en-US" sz="1100" b="0" i="1" u="none" strike="noStrike" cap="none" dirty="0">
                <a:solidFill>
                  <a:srgbClr val="000000"/>
                </a:solidFill>
                <a:effectLst/>
                <a:latin typeface="Arial"/>
                <a:ea typeface="Arial"/>
                <a:cs typeface="Arial"/>
                <a:sym typeface="Arial"/>
              </a:rPr>
              <a:t>Central vision</a:t>
            </a:r>
            <a:r>
              <a:rPr lang="en-US" sz="1100" b="0" i="0" u="none" strike="noStrike" cap="none" dirty="0">
                <a:solidFill>
                  <a:srgbClr val="000000"/>
                </a:solidFill>
                <a:effectLst/>
                <a:latin typeface="Arial"/>
                <a:ea typeface="Arial"/>
                <a:cs typeface="Arial"/>
                <a:sym typeface="Arial"/>
              </a:rPr>
              <a:t>: the area you are looking at; </a:t>
            </a:r>
            <a:r>
              <a:rPr lang="en-US" sz="1100" b="0" i="1" u="none" strike="noStrike" cap="none" dirty="0">
                <a:solidFill>
                  <a:srgbClr val="000000"/>
                </a:solidFill>
                <a:effectLst/>
                <a:latin typeface="Arial"/>
                <a:ea typeface="Arial"/>
                <a:cs typeface="Arial"/>
                <a:sym typeface="Arial"/>
              </a:rPr>
              <a:t>peripheral vision</a:t>
            </a:r>
            <a:r>
              <a:rPr lang="en-US" sz="1100" b="0" i="0" u="none" strike="noStrike" cap="none" dirty="0">
                <a:solidFill>
                  <a:srgbClr val="000000"/>
                </a:solidFill>
                <a:effectLst/>
                <a:latin typeface="Arial"/>
                <a:ea typeface="Arial"/>
                <a:cs typeface="Arial"/>
                <a:sym typeface="Arial"/>
              </a:rPr>
              <a:t>: everything off to the side</a:t>
            </a:r>
          </a:p>
          <a:p>
            <a:r>
              <a:rPr lang="en-US" sz="1100" b="0" i="0" u="none" strike="noStrike" cap="none" dirty="0">
                <a:solidFill>
                  <a:srgbClr val="000000"/>
                </a:solidFill>
                <a:effectLst/>
                <a:latin typeface="Arial"/>
                <a:ea typeface="Arial"/>
                <a:cs typeface="Arial"/>
                <a:sym typeface="Arial"/>
              </a:rPr>
              <a:t>Pausing on one particular face or object – </a:t>
            </a:r>
            <a:r>
              <a:rPr lang="en-US" sz="1100" b="0" i="1" u="none" strike="noStrike" cap="none" dirty="0">
                <a:solidFill>
                  <a:srgbClr val="000000"/>
                </a:solidFill>
                <a:effectLst/>
                <a:latin typeface="Arial"/>
                <a:ea typeface="Arial"/>
                <a:cs typeface="Arial"/>
                <a:sym typeface="Arial"/>
              </a:rPr>
              <a:t>fixation</a:t>
            </a:r>
            <a:endParaRPr lang="en-US" sz="1100" b="0" i="0" u="none" strike="noStrike" cap="none" dirty="0">
              <a:solidFill>
                <a:srgbClr val="000000"/>
              </a:solidFill>
              <a:effectLst/>
              <a:latin typeface="Arial"/>
              <a:ea typeface="Arial"/>
              <a:cs typeface="Arial"/>
              <a:sym typeface="Arial"/>
            </a:endParaRPr>
          </a:p>
          <a:p>
            <a:r>
              <a:rPr lang="en-US" sz="1100" b="0" i="0" u="none" strike="noStrike" cap="none" dirty="0">
                <a:solidFill>
                  <a:srgbClr val="000000"/>
                </a:solidFill>
                <a:effectLst/>
                <a:latin typeface="Arial"/>
                <a:ea typeface="Arial"/>
                <a:cs typeface="Arial"/>
                <a:sym typeface="Arial"/>
              </a:rPr>
              <a:t>Moving your eye to observe another face -&gt; </a:t>
            </a:r>
            <a:r>
              <a:rPr lang="en-US" sz="1100" b="0" i="1" u="none" strike="noStrike" cap="none" dirty="0">
                <a:solidFill>
                  <a:srgbClr val="000000"/>
                </a:solidFill>
                <a:effectLst/>
                <a:latin typeface="Arial"/>
                <a:ea typeface="Arial"/>
                <a:cs typeface="Arial"/>
                <a:sym typeface="Arial"/>
              </a:rPr>
              <a:t>saccade eye movement</a:t>
            </a:r>
            <a:endParaRPr lang="en-US"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endParaRPr u="none"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58368e1803_0_1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58368e1803_0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721425" y="2838935"/>
            <a:ext cx="5216700" cy="1159800"/>
          </a:xfrm>
          <a:prstGeom prst="rect">
            <a:avLst/>
          </a:prstGeom>
        </p:spPr>
        <p:txBody>
          <a:bodyPr spcFirstLastPara="1" wrap="square" lIns="91425" tIns="91425" rIns="91425" bIns="91425" anchor="t" anchorCtr="0"/>
          <a:lstStyle>
            <a:lvl1pPr lvl="0">
              <a:spcBef>
                <a:spcPts val="0"/>
              </a:spcBef>
              <a:spcAft>
                <a:spcPts val="0"/>
              </a:spcAft>
              <a:buClr>
                <a:srgbClr val="2185C5"/>
              </a:buClr>
              <a:buSzPts val="4800"/>
              <a:buNone/>
              <a:defRPr sz="4800">
                <a:solidFill>
                  <a:srgbClr val="2185C5"/>
                </a:solidFill>
              </a:defRPr>
            </a:lvl1pPr>
            <a:lvl2pPr lvl="1">
              <a:spcBef>
                <a:spcPts val="0"/>
              </a:spcBef>
              <a:spcAft>
                <a:spcPts val="0"/>
              </a:spcAft>
              <a:buClr>
                <a:srgbClr val="2185C5"/>
              </a:buClr>
              <a:buSzPts val="4800"/>
              <a:buNone/>
              <a:defRPr sz="4800">
                <a:solidFill>
                  <a:srgbClr val="2185C5"/>
                </a:solidFill>
              </a:defRPr>
            </a:lvl2pPr>
            <a:lvl3pPr lvl="2">
              <a:spcBef>
                <a:spcPts val="0"/>
              </a:spcBef>
              <a:spcAft>
                <a:spcPts val="0"/>
              </a:spcAft>
              <a:buClr>
                <a:srgbClr val="2185C5"/>
              </a:buClr>
              <a:buSzPts val="4800"/>
              <a:buNone/>
              <a:defRPr sz="4800">
                <a:solidFill>
                  <a:srgbClr val="2185C5"/>
                </a:solidFill>
              </a:defRPr>
            </a:lvl3pPr>
            <a:lvl4pPr lvl="3">
              <a:spcBef>
                <a:spcPts val="0"/>
              </a:spcBef>
              <a:spcAft>
                <a:spcPts val="0"/>
              </a:spcAft>
              <a:buClr>
                <a:srgbClr val="2185C5"/>
              </a:buClr>
              <a:buSzPts val="4800"/>
              <a:buNone/>
              <a:defRPr sz="4800">
                <a:solidFill>
                  <a:srgbClr val="2185C5"/>
                </a:solidFill>
              </a:defRPr>
            </a:lvl4pPr>
            <a:lvl5pPr lvl="4">
              <a:spcBef>
                <a:spcPts val="0"/>
              </a:spcBef>
              <a:spcAft>
                <a:spcPts val="0"/>
              </a:spcAft>
              <a:buClr>
                <a:srgbClr val="2185C5"/>
              </a:buClr>
              <a:buSzPts val="4800"/>
              <a:buNone/>
              <a:defRPr sz="4800">
                <a:solidFill>
                  <a:srgbClr val="2185C5"/>
                </a:solidFill>
              </a:defRPr>
            </a:lvl5pPr>
            <a:lvl6pPr lvl="5">
              <a:spcBef>
                <a:spcPts val="0"/>
              </a:spcBef>
              <a:spcAft>
                <a:spcPts val="0"/>
              </a:spcAft>
              <a:buClr>
                <a:srgbClr val="2185C5"/>
              </a:buClr>
              <a:buSzPts val="4800"/>
              <a:buNone/>
              <a:defRPr sz="4800">
                <a:solidFill>
                  <a:srgbClr val="2185C5"/>
                </a:solidFill>
              </a:defRPr>
            </a:lvl6pPr>
            <a:lvl7pPr lvl="6">
              <a:spcBef>
                <a:spcPts val="0"/>
              </a:spcBef>
              <a:spcAft>
                <a:spcPts val="0"/>
              </a:spcAft>
              <a:buClr>
                <a:srgbClr val="2185C5"/>
              </a:buClr>
              <a:buSzPts val="4800"/>
              <a:buNone/>
              <a:defRPr sz="4800">
                <a:solidFill>
                  <a:srgbClr val="2185C5"/>
                </a:solidFill>
              </a:defRPr>
            </a:lvl7pPr>
            <a:lvl8pPr lvl="7">
              <a:spcBef>
                <a:spcPts val="0"/>
              </a:spcBef>
              <a:spcAft>
                <a:spcPts val="0"/>
              </a:spcAft>
              <a:buClr>
                <a:srgbClr val="2185C5"/>
              </a:buClr>
              <a:buSzPts val="4800"/>
              <a:buNone/>
              <a:defRPr sz="4800">
                <a:solidFill>
                  <a:srgbClr val="2185C5"/>
                </a:solidFill>
              </a:defRPr>
            </a:lvl8pPr>
            <a:lvl9pPr lvl="8">
              <a:spcBef>
                <a:spcPts val="0"/>
              </a:spcBef>
              <a:spcAft>
                <a:spcPts val="0"/>
              </a:spcAft>
              <a:buClr>
                <a:srgbClr val="2185C5"/>
              </a:buClr>
              <a:buSzPts val="4800"/>
              <a:buNone/>
              <a:defRPr sz="4800">
                <a:solidFill>
                  <a:srgbClr val="2185C5"/>
                </a:solidFill>
              </a:defRPr>
            </a:lvl9pPr>
          </a:lstStyle>
          <a:p>
            <a:endParaRPr/>
          </a:p>
        </p:txBody>
      </p:sp>
      <p:sp>
        <p:nvSpPr>
          <p:cNvPr id="11" name="Google Shape;11;p2"/>
          <p:cNvSpPr/>
          <p:nvPr/>
        </p:nvSpPr>
        <p:spPr>
          <a:xfrm>
            <a:off x="5938246" y="2533163"/>
            <a:ext cx="721800" cy="77100"/>
          </a:xfrm>
          <a:prstGeom prst="rect">
            <a:avLst/>
          </a:prstGeom>
          <a:solidFill>
            <a:srgbClr val="FF97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6659861" y="2533163"/>
            <a:ext cx="721800" cy="77100"/>
          </a:xfrm>
          <a:prstGeom prst="rect">
            <a:avLst/>
          </a:prstGeom>
          <a:solidFill>
            <a:srgbClr val="F202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1" y="2533163"/>
            <a:ext cx="721800" cy="77100"/>
          </a:xfrm>
          <a:prstGeom prst="rect">
            <a:avLst/>
          </a:prstGeom>
          <a:solidFill>
            <a:srgbClr val="7ECE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721425" y="2533163"/>
            <a:ext cx="5216700" cy="77100"/>
          </a:xfrm>
          <a:prstGeom prst="rect">
            <a:avLst/>
          </a:prstGeom>
          <a:solidFill>
            <a:srgbClr val="2185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color background">
  <p:cSld name="BLANK_1">
    <p:bg>
      <p:bgPr>
        <a:solidFill>
          <a:srgbClr val="2185C5"/>
        </a:solidFill>
        <a:effectLst/>
      </p:bgPr>
    </p:bg>
    <p:spTree>
      <p:nvGrpSpPr>
        <p:cNvPr id="1" name="Shape 78"/>
        <p:cNvGrpSpPr/>
        <p:nvPr/>
      </p:nvGrpSpPr>
      <p:grpSpPr>
        <a:xfrm>
          <a:off x="0" y="0"/>
          <a:ext cx="0" cy="0"/>
          <a:chOff x="0" y="0"/>
          <a:chExt cx="0" cy="0"/>
        </a:xfrm>
      </p:grpSpPr>
      <p:sp>
        <p:nvSpPr>
          <p:cNvPr id="79" name="Google Shape;79;p11"/>
          <p:cNvSpPr/>
          <p:nvPr/>
        </p:nvSpPr>
        <p:spPr>
          <a:xfrm>
            <a:off x="7356366" y="5066325"/>
            <a:ext cx="893700" cy="77100"/>
          </a:xfrm>
          <a:prstGeom prst="rect">
            <a:avLst/>
          </a:prstGeom>
          <a:solidFill>
            <a:srgbClr val="FF97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11"/>
          <p:cNvSpPr/>
          <p:nvPr/>
        </p:nvSpPr>
        <p:spPr>
          <a:xfrm>
            <a:off x="8250312" y="5066325"/>
            <a:ext cx="893700" cy="77100"/>
          </a:xfrm>
          <a:prstGeom prst="rect">
            <a:avLst/>
          </a:prstGeom>
          <a:solidFill>
            <a:srgbClr val="F202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11"/>
          <p:cNvSpPr/>
          <p:nvPr/>
        </p:nvSpPr>
        <p:spPr>
          <a:xfrm>
            <a:off x="0" y="5066325"/>
            <a:ext cx="893700" cy="77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11"/>
          <p:cNvSpPr/>
          <p:nvPr/>
        </p:nvSpPr>
        <p:spPr>
          <a:xfrm>
            <a:off x="893710" y="5066325"/>
            <a:ext cx="6462600" cy="77100"/>
          </a:xfrm>
          <a:prstGeom prst="rect">
            <a:avLst/>
          </a:prstGeom>
          <a:solidFill>
            <a:srgbClr val="7ECE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11"/>
          <p:cNvSpPr txBox="1">
            <a:spLocks noGrp="1"/>
          </p:cNvSpPr>
          <p:nvPr>
            <p:ph type="sldNum" idx="12"/>
          </p:nvPr>
        </p:nvSpPr>
        <p:spPr>
          <a:xfrm>
            <a:off x="8480575" y="4773133"/>
            <a:ext cx="548700" cy="313500"/>
          </a:xfrm>
          <a:prstGeom prst="rect">
            <a:avLst/>
          </a:prstGeom>
        </p:spPr>
        <p:txBody>
          <a:bodyPr spcFirstLastPara="1" wrap="square" lIns="91425" tIns="91425" rIns="91425" bIns="91425" anchor="t" anchorCtr="0">
            <a:noAutofit/>
          </a:bodyPr>
          <a:lstStyle>
            <a:lvl1pPr lvl="0">
              <a:buNone/>
              <a:defRPr>
                <a:solidFill>
                  <a:srgbClr val="FFFFFF"/>
                </a:solidFill>
              </a:defRPr>
            </a:lvl1pPr>
            <a:lvl2pPr lvl="1">
              <a:buNone/>
              <a:defRPr>
                <a:solidFill>
                  <a:srgbClr val="FFFFFF"/>
                </a:solidFill>
              </a:defRPr>
            </a:lvl2pPr>
            <a:lvl3pPr lvl="2">
              <a:buNone/>
              <a:defRPr>
                <a:solidFill>
                  <a:srgbClr val="FFFFFF"/>
                </a:solidFill>
              </a:defRPr>
            </a:lvl3pPr>
            <a:lvl4pPr lvl="3">
              <a:buNone/>
              <a:defRPr>
                <a:solidFill>
                  <a:srgbClr val="FFFFFF"/>
                </a:solidFill>
              </a:defRPr>
            </a:lvl4pPr>
            <a:lvl5pPr lvl="4">
              <a:buNone/>
              <a:defRPr>
                <a:solidFill>
                  <a:srgbClr val="FFFFFF"/>
                </a:solidFill>
              </a:defRPr>
            </a:lvl5pPr>
            <a:lvl6pPr lvl="5">
              <a:buNone/>
              <a:defRPr>
                <a:solidFill>
                  <a:srgbClr val="FFFFFF"/>
                </a:solidFill>
              </a:defRPr>
            </a:lvl6pPr>
            <a:lvl7pPr lvl="6">
              <a:buNone/>
              <a:defRPr>
                <a:solidFill>
                  <a:srgbClr val="FFFFFF"/>
                </a:solidFill>
              </a:defRPr>
            </a:lvl7pPr>
            <a:lvl8pPr lvl="7">
              <a:buNone/>
              <a:defRPr>
                <a:solidFill>
                  <a:srgbClr val="FFFFFF"/>
                </a:solidFill>
              </a:defRPr>
            </a:lvl8pPr>
            <a:lvl9pPr lvl="8">
              <a:buNone/>
              <a:defRPr>
                <a:solidFill>
                  <a:srgbClr val="FFFFFF"/>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_2">
  <p:cSld name="TITLE_2">
    <p:spTree>
      <p:nvGrpSpPr>
        <p:cNvPr id="1" name="Shape 84"/>
        <p:cNvGrpSpPr/>
        <p:nvPr/>
      </p:nvGrpSpPr>
      <p:grpSpPr>
        <a:xfrm>
          <a:off x="0" y="0"/>
          <a:ext cx="0" cy="0"/>
          <a:chOff x="0" y="0"/>
          <a:chExt cx="0" cy="0"/>
        </a:xfrm>
      </p:grpSpPr>
      <p:sp>
        <p:nvSpPr>
          <p:cNvPr id="85" name="Google Shape;85;p1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86" name="Google Shape;86;p1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lstStyle>
            <a:lvl1pPr lvl="0" algn="ctr" rtl="0">
              <a:lnSpc>
                <a:spcPct val="100000"/>
              </a:lnSpc>
              <a:spcBef>
                <a:spcPts val="60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87" name="Google Shape;87;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15"/>
        <p:cNvGrpSpPr/>
        <p:nvPr/>
      </p:nvGrpSpPr>
      <p:grpSpPr>
        <a:xfrm>
          <a:off x="0" y="0"/>
          <a:ext cx="0" cy="0"/>
          <a:chOff x="0" y="0"/>
          <a:chExt cx="0" cy="0"/>
        </a:xfrm>
      </p:grpSpPr>
      <p:sp>
        <p:nvSpPr>
          <p:cNvPr id="16" name="Google Shape;16;p3"/>
          <p:cNvSpPr/>
          <p:nvPr/>
        </p:nvSpPr>
        <p:spPr>
          <a:xfrm>
            <a:off x="0" y="0"/>
            <a:ext cx="9144000" cy="3993000"/>
          </a:xfrm>
          <a:prstGeom prst="rect">
            <a:avLst/>
          </a:prstGeom>
          <a:solidFill>
            <a:srgbClr val="2185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3"/>
          <p:cNvSpPr txBox="1">
            <a:spLocks noGrp="1"/>
          </p:cNvSpPr>
          <p:nvPr>
            <p:ph type="ctrTitle"/>
          </p:nvPr>
        </p:nvSpPr>
        <p:spPr>
          <a:xfrm>
            <a:off x="685800" y="1583342"/>
            <a:ext cx="7772400" cy="1159800"/>
          </a:xfrm>
          <a:prstGeom prst="rect">
            <a:avLst/>
          </a:prstGeom>
        </p:spPr>
        <p:txBody>
          <a:bodyPr spcFirstLastPara="1" wrap="square" lIns="91425" tIns="91425" rIns="91425" bIns="91425" anchor="b" anchorCtr="0"/>
          <a:lstStyle>
            <a:lvl1pPr lvl="0" algn="ctr" rtl="0">
              <a:spcBef>
                <a:spcPts val="0"/>
              </a:spcBef>
              <a:spcAft>
                <a:spcPts val="0"/>
              </a:spcAft>
              <a:buClr>
                <a:srgbClr val="FFFFFF"/>
              </a:buClr>
              <a:buSzPts val="4800"/>
              <a:buNone/>
              <a:defRPr sz="4800">
                <a:solidFill>
                  <a:srgbClr val="FFFFFF"/>
                </a:solidFill>
              </a:defRPr>
            </a:lvl1pPr>
            <a:lvl2pPr lvl="1" algn="ctr" rtl="0">
              <a:spcBef>
                <a:spcPts val="0"/>
              </a:spcBef>
              <a:spcAft>
                <a:spcPts val="0"/>
              </a:spcAft>
              <a:buClr>
                <a:srgbClr val="FFFFFF"/>
              </a:buClr>
              <a:buSzPts val="4800"/>
              <a:buNone/>
              <a:defRPr sz="4800">
                <a:solidFill>
                  <a:srgbClr val="FFFFFF"/>
                </a:solidFill>
              </a:defRPr>
            </a:lvl2pPr>
            <a:lvl3pPr lvl="2" algn="ctr" rtl="0">
              <a:spcBef>
                <a:spcPts val="0"/>
              </a:spcBef>
              <a:spcAft>
                <a:spcPts val="0"/>
              </a:spcAft>
              <a:buClr>
                <a:srgbClr val="FFFFFF"/>
              </a:buClr>
              <a:buSzPts val="4800"/>
              <a:buNone/>
              <a:defRPr sz="4800">
                <a:solidFill>
                  <a:srgbClr val="FFFFFF"/>
                </a:solidFill>
              </a:defRPr>
            </a:lvl3pPr>
            <a:lvl4pPr lvl="3" algn="ctr" rtl="0">
              <a:spcBef>
                <a:spcPts val="0"/>
              </a:spcBef>
              <a:spcAft>
                <a:spcPts val="0"/>
              </a:spcAft>
              <a:buClr>
                <a:srgbClr val="FFFFFF"/>
              </a:buClr>
              <a:buSzPts val="4800"/>
              <a:buNone/>
              <a:defRPr sz="4800">
                <a:solidFill>
                  <a:srgbClr val="FFFFFF"/>
                </a:solidFill>
              </a:defRPr>
            </a:lvl4pPr>
            <a:lvl5pPr lvl="4" algn="ctr" rtl="0">
              <a:spcBef>
                <a:spcPts val="0"/>
              </a:spcBef>
              <a:spcAft>
                <a:spcPts val="0"/>
              </a:spcAft>
              <a:buClr>
                <a:srgbClr val="FFFFFF"/>
              </a:buClr>
              <a:buSzPts val="4800"/>
              <a:buNone/>
              <a:defRPr sz="4800">
                <a:solidFill>
                  <a:srgbClr val="FFFFFF"/>
                </a:solidFill>
              </a:defRPr>
            </a:lvl5pPr>
            <a:lvl6pPr lvl="5" algn="ctr" rtl="0">
              <a:spcBef>
                <a:spcPts val="0"/>
              </a:spcBef>
              <a:spcAft>
                <a:spcPts val="0"/>
              </a:spcAft>
              <a:buClr>
                <a:srgbClr val="FFFFFF"/>
              </a:buClr>
              <a:buSzPts val="4800"/>
              <a:buNone/>
              <a:defRPr sz="4800">
                <a:solidFill>
                  <a:srgbClr val="FFFFFF"/>
                </a:solidFill>
              </a:defRPr>
            </a:lvl6pPr>
            <a:lvl7pPr lvl="6" algn="ctr" rtl="0">
              <a:spcBef>
                <a:spcPts val="0"/>
              </a:spcBef>
              <a:spcAft>
                <a:spcPts val="0"/>
              </a:spcAft>
              <a:buClr>
                <a:srgbClr val="FFFFFF"/>
              </a:buClr>
              <a:buSzPts val="4800"/>
              <a:buNone/>
              <a:defRPr sz="4800">
                <a:solidFill>
                  <a:srgbClr val="FFFFFF"/>
                </a:solidFill>
              </a:defRPr>
            </a:lvl7pPr>
            <a:lvl8pPr lvl="7" algn="ctr" rtl="0">
              <a:spcBef>
                <a:spcPts val="0"/>
              </a:spcBef>
              <a:spcAft>
                <a:spcPts val="0"/>
              </a:spcAft>
              <a:buClr>
                <a:srgbClr val="FFFFFF"/>
              </a:buClr>
              <a:buSzPts val="4800"/>
              <a:buNone/>
              <a:defRPr sz="4800">
                <a:solidFill>
                  <a:srgbClr val="FFFFFF"/>
                </a:solidFill>
              </a:defRPr>
            </a:lvl8pPr>
            <a:lvl9pPr lvl="8" algn="ctr" rtl="0">
              <a:spcBef>
                <a:spcPts val="0"/>
              </a:spcBef>
              <a:spcAft>
                <a:spcPts val="0"/>
              </a:spcAft>
              <a:buClr>
                <a:srgbClr val="FFFFFF"/>
              </a:buClr>
              <a:buSzPts val="4800"/>
              <a:buNone/>
              <a:defRPr sz="4800">
                <a:solidFill>
                  <a:srgbClr val="FFFFFF"/>
                </a:solidFill>
              </a:defRPr>
            </a:lvl9pPr>
          </a:lstStyle>
          <a:p>
            <a:endParaRPr/>
          </a:p>
        </p:txBody>
      </p:sp>
      <p:sp>
        <p:nvSpPr>
          <p:cNvPr id="18" name="Google Shape;18;p3"/>
          <p:cNvSpPr txBox="1">
            <a:spLocks noGrp="1"/>
          </p:cNvSpPr>
          <p:nvPr>
            <p:ph type="subTitle" idx="1"/>
          </p:nvPr>
        </p:nvSpPr>
        <p:spPr>
          <a:xfrm>
            <a:off x="685800" y="2840053"/>
            <a:ext cx="7772400" cy="784800"/>
          </a:xfrm>
          <a:prstGeom prst="rect">
            <a:avLst/>
          </a:prstGeom>
        </p:spPr>
        <p:txBody>
          <a:bodyPr spcFirstLastPara="1" wrap="square" lIns="91425" tIns="91425" rIns="91425" bIns="91425" anchor="t" anchorCtr="0"/>
          <a:lstStyle>
            <a:lvl1pPr lvl="0" algn="ctr" rtl="0">
              <a:spcBef>
                <a:spcPts val="0"/>
              </a:spcBef>
              <a:spcAft>
                <a:spcPts val="0"/>
              </a:spcAft>
              <a:buClr>
                <a:srgbClr val="FFFFFF"/>
              </a:buClr>
              <a:buSzPts val="2400"/>
              <a:buNone/>
              <a:defRPr sz="2400" b="1">
                <a:solidFill>
                  <a:srgbClr val="FFFFFF"/>
                </a:solidFill>
              </a:defRPr>
            </a:lvl1pPr>
            <a:lvl2pPr lvl="1" algn="ctr" rtl="0">
              <a:spcBef>
                <a:spcPts val="0"/>
              </a:spcBef>
              <a:spcAft>
                <a:spcPts val="0"/>
              </a:spcAft>
              <a:buClr>
                <a:srgbClr val="FFFFFF"/>
              </a:buClr>
              <a:buSzPts val="2400"/>
              <a:buNone/>
              <a:defRPr b="1">
                <a:solidFill>
                  <a:srgbClr val="FFFFFF"/>
                </a:solidFill>
              </a:defRPr>
            </a:lvl2pPr>
            <a:lvl3pPr lvl="2" algn="ctr" rtl="0">
              <a:spcBef>
                <a:spcPts val="0"/>
              </a:spcBef>
              <a:spcAft>
                <a:spcPts val="0"/>
              </a:spcAft>
              <a:buClr>
                <a:srgbClr val="FFFFFF"/>
              </a:buClr>
              <a:buSzPts val="2400"/>
              <a:buNone/>
              <a:defRPr b="1">
                <a:solidFill>
                  <a:srgbClr val="FFFFFF"/>
                </a:solidFill>
              </a:defRPr>
            </a:lvl3pPr>
            <a:lvl4pPr lvl="3" algn="ctr" rtl="0">
              <a:spcBef>
                <a:spcPts val="0"/>
              </a:spcBef>
              <a:spcAft>
                <a:spcPts val="0"/>
              </a:spcAft>
              <a:buClr>
                <a:srgbClr val="FFFFFF"/>
              </a:buClr>
              <a:buSzPts val="2400"/>
              <a:buNone/>
              <a:defRPr sz="2400" b="1">
                <a:solidFill>
                  <a:srgbClr val="FFFFFF"/>
                </a:solidFill>
              </a:defRPr>
            </a:lvl4pPr>
            <a:lvl5pPr lvl="4" algn="ctr" rtl="0">
              <a:spcBef>
                <a:spcPts val="0"/>
              </a:spcBef>
              <a:spcAft>
                <a:spcPts val="0"/>
              </a:spcAft>
              <a:buClr>
                <a:srgbClr val="FFFFFF"/>
              </a:buClr>
              <a:buSzPts val="2400"/>
              <a:buNone/>
              <a:defRPr sz="2400" b="1">
                <a:solidFill>
                  <a:srgbClr val="FFFFFF"/>
                </a:solidFill>
              </a:defRPr>
            </a:lvl5pPr>
            <a:lvl6pPr lvl="5" algn="ctr" rtl="0">
              <a:spcBef>
                <a:spcPts val="0"/>
              </a:spcBef>
              <a:spcAft>
                <a:spcPts val="0"/>
              </a:spcAft>
              <a:buClr>
                <a:srgbClr val="FFFFFF"/>
              </a:buClr>
              <a:buSzPts val="2400"/>
              <a:buNone/>
              <a:defRPr sz="2400" b="1">
                <a:solidFill>
                  <a:srgbClr val="FFFFFF"/>
                </a:solidFill>
              </a:defRPr>
            </a:lvl6pPr>
            <a:lvl7pPr lvl="6" algn="ctr" rtl="0">
              <a:spcBef>
                <a:spcPts val="0"/>
              </a:spcBef>
              <a:spcAft>
                <a:spcPts val="0"/>
              </a:spcAft>
              <a:buClr>
                <a:srgbClr val="FFFFFF"/>
              </a:buClr>
              <a:buSzPts val="2400"/>
              <a:buNone/>
              <a:defRPr sz="2400" b="1">
                <a:solidFill>
                  <a:srgbClr val="FFFFFF"/>
                </a:solidFill>
              </a:defRPr>
            </a:lvl7pPr>
            <a:lvl8pPr lvl="7" algn="ctr" rtl="0">
              <a:spcBef>
                <a:spcPts val="0"/>
              </a:spcBef>
              <a:spcAft>
                <a:spcPts val="0"/>
              </a:spcAft>
              <a:buClr>
                <a:srgbClr val="FFFFFF"/>
              </a:buClr>
              <a:buSzPts val="2400"/>
              <a:buNone/>
              <a:defRPr sz="2400" b="1">
                <a:solidFill>
                  <a:srgbClr val="FFFFFF"/>
                </a:solidFill>
              </a:defRPr>
            </a:lvl8pPr>
            <a:lvl9pPr lvl="8" algn="ctr" rtl="0">
              <a:spcBef>
                <a:spcPts val="0"/>
              </a:spcBef>
              <a:spcAft>
                <a:spcPts val="0"/>
              </a:spcAft>
              <a:buClr>
                <a:srgbClr val="FFFFFF"/>
              </a:buClr>
              <a:buSzPts val="2400"/>
              <a:buNone/>
              <a:defRPr sz="2400" b="1">
                <a:solidFill>
                  <a:srgbClr val="FFFFFF"/>
                </a:solidFill>
              </a:defRPr>
            </a:lvl9pPr>
          </a:lstStyle>
          <a:p>
            <a:endParaRPr/>
          </a:p>
        </p:txBody>
      </p:sp>
      <p:sp>
        <p:nvSpPr>
          <p:cNvPr id="19" name="Google Shape;19;p3"/>
          <p:cNvSpPr/>
          <p:nvPr/>
        </p:nvSpPr>
        <p:spPr>
          <a:xfrm>
            <a:off x="3047704" y="3992850"/>
            <a:ext cx="3047700" cy="77100"/>
          </a:xfrm>
          <a:prstGeom prst="rect">
            <a:avLst/>
          </a:prstGeom>
          <a:solidFill>
            <a:srgbClr val="FF97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a:off x="6096271" y="3992850"/>
            <a:ext cx="3047700" cy="77100"/>
          </a:xfrm>
          <a:prstGeom prst="rect">
            <a:avLst/>
          </a:prstGeom>
          <a:solidFill>
            <a:srgbClr val="F202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3"/>
          <p:cNvSpPr/>
          <p:nvPr/>
        </p:nvSpPr>
        <p:spPr>
          <a:xfrm>
            <a:off x="1" y="3992850"/>
            <a:ext cx="3047700" cy="77100"/>
          </a:xfrm>
          <a:prstGeom prst="rect">
            <a:avLst/>
          </a:prstGeom>
          <a:solidFill>
            <a:srgbClr val="7ECE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txBox="1">
            <a:spLocks noGrp="1"/>
          </p:cNvSpPr>
          <p:nvPr>
            <p:ph type="sldNum" idx="12"/>
          </p:nvPr>
        </p:nvSpPr>
        <p:spPr>
          <a:xfrm>
            <a:off x="-125" y="4830281"/>
            <a:ext cx="9144000" cy="313500"/>
          </a:xfrm>
          <a:prstGeom prst="rect">
            <a:avLst/>
          </a:prstGeom>
        </p:spPr>
        <p:txBody>
          <a:bodyPr spcFirstLastPara="1" wrap="square" lIns="91425" tIns="91425" rIns="91425" bIns="91425" anchor="t" anchorCtr="0">
            <a:noAutofit/>
          </a:bodyPr>
          <a:lstStyle>
            <a:lvl1pPr lvl="0" algn="ctr">
              <a:buNone/>
              <a:defRPr/>
            </a:lvl1pPr>
            <a:lvl2pPr lvl="1" algn="ctr">
              <a:buNone/>
              <a:defRPr/>
            </a:lvl2pPr>
            <a:lvl3pPr lvl="2" algn="ctr">
              <a:buNone/>
              <a:defRPr/>
            </a:lvl3pPr>
            <a:lvl4pPr lvl="3" algn="ctr">
              <a:buNone/>
              <a:defRPr/>
            </a:lvl4pPr>
            <a:lvl5pPr lvl="4" algn="ctr">
              <a:buNone/>
              <a:defRPr/>
            </a:lvl5pPr>
            <a:lvl6pPr lvl="5" algn="ctr">
              <a:buNone/>
              <a:defRPr/>
            </a:lvl6pPr>
            <a:lvl7pPr lvl="6" algn="ctr">
              <a:buNone/>
              <a:defRPr/>
            </a:lvl7pPr>
            <a:lvl8pPr lvl="7" algn="ctr">
              <a:buNone/>
              <a:defRPr/>
            </a:lvl8pPr>
            <a:lvl9pPr lvl="8" algn="ctr">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TITLE_1_1">
    <p:spTree>
      <p:nvGrpSpPr>
        <p:cNvPr id="1" name="Shape 23"/>
        <p:cNvGrpSpPr/>
        <p:nvPr/>
      </p:nvGrpSpPr>
      <p:grpSpPr>
        <a:xfrm>
          <a:off x="0" y="0"/>
          <a:ext cx="0" cy="0"/>
          <a:chOff x="0" y="0"/>
          <a:chExt cx="0" cy="0"/>
        </a:xfrm>
      </p:grpSpPr>
      <p:sp>
        <p:nvSpPr>
          <p:cNvPr id="24" name="Google Shape;24;p4"/>
          <p:cNvSpPr txBox="1">
            <a:spLocks noGrp="1"/>
          </p:cNvSpPr>
          <p:nvPr>
            <p:ph type="body" idx="1"/>
          </p:nvPr>
        </p:nvSpPr>
        <p:spPr>
          <a:xfrm>
            <a:off x="1710425" y="2161800"/>
            <a:ext cx="5723700" cy="819900"/>
          </a:xfrm>
          <a:prstGeom prst="rect">
            <a:avLst/>
          </a:prstGeom>
        </p:spPr>
        <p:txBody>
          <a:bodyPr spcFirstLastPara="1" wrap="square" lIns="91425" tIns="91425" rIns="91425" bIns="91425" anchor="t" anchorCtr="0"/>
          <a:lstStyle>
            <a:lvl1pPr marL="457200" lvl="0" indent="-419100" algn="ctr" rtl="0">
              <a:spcBef>
                <a:spcPts val="600"/>
              </a:spcBef>
              <a:spcAft>
                <a:spcPts val="0"/>
              </a:spcAft>
              <a:buSzPts val="3000"/>
              <a:buChar char="▷"/>
              <a:defRPr i="1"/>
            </a:lvl1pPr>
            <a:lvl2pPr marL="914400" lvl="1" indent="-381000" algn="ctr" rtl="0">
              <a:spcBef>
                <a:spcPts val="0"/>
              </a:spcBef>
              <a:spcAft>
                <a:spcPts val="0"/>
              </a:spcAft>
              <a:buSzPts val="2400"/>
              <a:buChar char="○"/>
              <a:defRPr i="1"/>
            </a:lvl2pPr>
            <a:lvl3pPr marL="1371600" lvl="2" indent="-381000" algn="ctr" rtl="0">
              <a:spcBef>
                <a:spcPts val="0"/>
              </a:spcBef>
              <a:spcAft>
                <a:spcPts val="0"/>
              </a:spcAft>
              <a:buSzPts val="2400"/>
              <a:buChar char="■"/>
              <a:defRPr i="1"/>
            </a:lvl3pPr>
            <a:lvl4pPr marL="1828800" lvl="3" indent="-342900" algn="ctr" rtl="0">
              <a:spcBef>
                <a:spcPts val="0"/>
              </a:spcBef>
              <a:spcAft>
                <a:spcPts val="0"/>
              </a:spcAft>
              <a:buSzPts val="1800"/>
              <a:buChar char="●"/>
              <a:defRPr i="1"/>
            </a:lvl4pPr>
            <a:lvl5pPr marL="2286000" lvl="4" indent="-342900" algn="ctr" rtl="0">
              <a:spcBef>
                <a:spcPts val="0"/>
              </a:spcBef>
              <a:spcAft>
                <a:spcPts val="0"/>
              </a:spcAft>
              <a:buSzPts val="1800"/>
              <a:buChar char="○"/>
              <a:defRPr i="1"/>
            </a:lvl5pPr>
            <a:lvl6pPr marL="2743200" lvl="5" indent="-342900" algn="ctr" rtl="0">
              <a:spcBef>
                <a:spcPts val="0"/>
              </a:spcBef>
              <a:spcAft>
                <a:spcPts val="0"/>
              </a:spcAft>
              <a:buSzPts val="1800"/>
              <a:buChar char="■"/>
              <a:defRPr i="1"/>
            </a:lvl6pPr>
            <a:lvl7pPr marL="3200400" lvl="6" indent="-342900" algn="ctr" rtl="0">
              <a:spcBef>
                <a:spcPts val="0"/>
              </a:spcBef>
              <a:spcAft>
                <a:spcPts val="0"/>
              </a:spcAft>
              <a:buSzPts val="1800"/>
              <a:buChar char="●"/>
              <a:defRPr i="1"/>
            </a:lvl7pPr>
            <a:lvl8pPr marL="3657600" lvl="7" indent="-342900" algn="ctr" rtl="0">
              <a:spcBef>
                <a:spcPts val="0"/>
              </a:spcBef>
              <a:spcAft>
                <a:spcPts val="0"/>
              </a:spcAft>
              <a:buSzPts val="1800"/>
              <a:buChar char="○"/>
              <a:defRPr i="1"/>
            </a:lvl8pPr>
            <a:lvl9pPr marL="4114800" lvl="8" indent="-342900" algn="ctr">
              <a:spcBef>
                <a:spcPts val="0"/>
              </a:spcBef>
              <a:spcAft>
                <a:spcPts val="0"/>
              </a:spcAft>
              <a:buSzPts val="1800"/>
              <a:buChar char="■"/>
              <a:defRPr i="1"/>
            </a:lvl9pPr>
          </a:lstStyle>
          <a:p>
            <a:endParaRPr/>
          </a:p>
        </p:txBody>
      </p:sp>
      <p:sp>
        <p:nvSpPr>
          <p:cNvPr id="25" name="Google Shape;25;p4"/>
          <p:cNvSpPr txBox="1"/>
          <p:nvPr/>
        </p:nvSpPr>
        <p:spPr>
          <a:xfrm>
            <a:off x="3593400" y="1181419"/>
            <a:ext cx="1957200" cy="653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600" b="1">
                <a:solidFill>
                  <a:srgbClr val="97ABBC"/>
                </a:solidFill>
              </a:rPr>
              <a:t>“</a:t>
            </a:r>
            <a:endParaRPr sz="9600" b="1">
              <a:solidFill>
                <a:srgbClr val="97ABBC"/>
              </a:solidFill>
            </a:endParaRPr>
          </a:p>
        </p:txBody>
      </p:sp>
      <p:sp>
        <p:nvSpPr>
          <p:cNvPr id="26" name="Google Shape;26;p4"/>
          <p:cNvSpPr/>
          <p:nvPr/>
        </p:nvSpPr>
        <p:spPr>
          <a:xfrm>
            <a:off x="5723283" y="1599675"/>
            <a:ext cx="1710300" cy="77100"/>
          </a:xfrm>
          <a:prstGeom prst="rect">
            <a:avLst/>
          </a:prstGeom>
          <a:solidFill>
            <a:srgbClr val="FF97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p:nvPr/>
        </p:nvSpPr>
        <p:spPr>
          <a:xfrm>
            <a:off x="7434177" y="1599675"/>
            <a:ext cx="1710300" cy="77100"/>
          </a:xfrm>
          <a:prstGeom prst="rect">
            <a:avLst/>
          </a:prstGeom>
          <a:solidFill>
            <a:srgbClr val="F202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4"/>
          <p:cNvSpPr/>
          <p:nvPr/>
        </p:nvSpPr>
        <p:spPr>
          <a:xfrm>
            <a:off x="0" y="1599675"/>
            <a:ext cx="1710300" cy="77100"/>
          </a:xfrm>
          <a:prstGeom prst="rect">
            <a:avLst/>
          </a:prstGeom>
          <a:solidFill>
            <a:srgbClr val="7ECE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4"/>
          <p:cNvSpPr/>
          <p:nvPr/>
        </p:nvSpPr>
        <p:spPr>
          <a:xfrm>
            <a:off x="1710425" y="1599675"/>
            <a:ext cx="1710300" cy="77100"/>
          </a:xfrm>
          <a:prstGeom prst="rect">
            <a:avLst/>
          </a:prstGeom>
          <a:solidFill>
            <a:srgbClr val="2185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4"/>
          <p:cNvSpPr txBox="1">
            <a:spLocks noGrp="1"/>
          </p:cNvSpPr>
          <p:nvPr>
            <p:ph type="sldNum" idx="12"/>
          </p:nvPr>
        </p:nvSpPr>
        <p:spPr>
          <a:xfrm>
            <a:off x="-125" y="4830281"/>
            <a:ext cx="9144000" cy="313500"/>
          </a:xfrm>
          <a:prstGeom prst="rect">
            <a:avLst/>
          </a:prstGeom>
        </p:spPr>
        <p:txBody>
          <a:bodyPr spcFirstLastPara="1" wrap="square" lIns="91425" tIns="91425" rIns="91425" bIns="91425" anchor="t" anchorCtr="0">
            <a:noAutofit/>
          </a:bodyPr>
          <a:lstStyle>
            <a:lvl1pPr lvl="0" algn="ctr">
              <a:buNone/>
              <a:defRPr/>
            </a:lvl1pPr>
            <a:lvl2pPr lvl="1" algn="ctr">
              <a:buNone/>
              <a:defRPr/>
            </a:lvl2pPr>
            <a:lvl3pPr lvl="2" algn="ctr">
              <a:buNone/>
              <a:defRPr/>
            </a:lvl3pPr>
            <a:lvl4pPr lvl="3" algn="ctr">
              <a:buNone/>
              <a:defRPr/>
            </a:lvl4pPr>
            <a:lvl5pPr lvl="4" algn="ctr">
              <a:buNone/>
              <a:defRPr/>
            </a:lvl5pPr>
            <a:lvl6pPr lvl="5" algn="ctr">
              <a:buNone/>
              <a:defRPr/>
            </a:lvl6pPr>
            <a:lvl7pPr lvl="6" algn="ctr">
              <a:buNone/>
              <a:defRPr/>
            </a:lvl7pPr>
            <a:lvl8pPr lvl="7" algn="ctr">
              <a:buNone/>
              <a:defRPr/>
            </a:lvl8pPr>
            <a:lvl9pPr lvl="8" algn="ctr">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31"/>
        <p:cNvGrpSpPr/>
        <p:nvPr/>
      </p:nvGrpSpPr>
      <p:grpSpPr>
        <a:xfrm>
          <a:off x="0" y="0"/>
          <a:ext cx="0" cy="0"/>
          <a:chOff x="0" y="0"/>
          <a:chExt cx="0" cy="0"/>
        </a:xfrm>
      </p:grpSpPr>
      <p:sp>
        <p:nvSpPr>
          <p:cNvPr id="32" name="Google Shape;32;p5"/>
          <p:cNvSpPr txBox="1">
            <a:spLocks noGrp="1"/>
          </p:cNvSpPr>
          <p:nvPr>
            <p:ph type="title"/>
          </p:nvPr>
        </p:nvSpPr>
        <p:spPr>
          <a:xfrm>
            <a:off x="893700" y="205988"/>
            <a:ext cx="6462600" cy="857400"/>
          </a:xfrm>
          <a:prstGeom prst="rect">
            <a:avLst/>
          </a:prstGeom>
        </p:spPr>
        <p:txBody>
          <a:bodyPr spcFirstLastPara="1" wrap="square" lIns="91425" tIns="91425" rIns="91425" bIns="91425" anchor="b" anchorCtr="0"/>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33" name="Google Shape;33;p5"/>
          <p:cNvSpPr txBox="1">
            <a:spLocks noGrp="1"/>
          </p:cNvSpPr>
          <p:nvPr>
            <p:ph type="body" idx="1"/>
          </p:nvPr>
        </p:nvSpPr>
        <p:spPr>
          <a:xfrm>
            <a:off x="893700" y="1373588"/>
            <a:ext cx="6462600" cy="3552300"/>
          </a:xfrm>
          <a:prstGeom prst="rect">
            <a:avLst/>
          </a:prstGeom>
        </p:spPr>
        <p:txBody>
          <a:bodyPr spcFirstLastPara="1" wrap="square" lIns="91425" tIns="91425" rIns="91425" bIns="91425" anchor="t" anchorCtr="0"/>
          <a:lstStyle>
            <a:lvl1pPr marL="457200" lvl="0" indent="-419100">
              <a:spcBef>
                <a:spcPts val="600"/>
              </a:spcBef>
              <a:spcAft>
                <a:spcPts val="0"/>
              </a:spcAft>
              <a:buSzPts val="3000"/>
              <a:buChar char="▷"/>
              <a:defRPr/>
            </a:lvl1pPr>
            <a:lvl2pPr marL="914400" lvl="1" indent="-381000">
              <a:spcBef>
                <a:spcPts val="0"/>
              </a:spcBef>
              <a:spcAft>
                <a:spcPts val="0"/>
              </a:spcAft>
              <a:buSzPts val="2400"/>
              <a:buChar char="○"/>
              <a:defRPr/>
            </a:lvl2pPr>
            <a:lvl3pPr marL="1371600" lvl="2" indent="-381000">
              <a:spcBef>
                <a:spcPts val="0"/>
              </a:spcBef>
              <a:spcAft>
                <a:spcPts val="0"/>
              </a:spcAft>
              <a:buSzPts val="2400"/>
              <a:buChar char="■"/>
              <a:defRPr/>
            </a:lvl3pPr>
            <a:lvl4pPr marL="1828800" lvl="3" indent="-342900">
              <a:spcBef>
                <a:spcPts val="0"/>
              </a:spcBef>
              <a:spcAft>
                <a:spcPts val="0"/>
              </a:spcAft>
              <a:buSzPts val="1800"/>
              <a:buChar char="●"/>
              <a:defRPr/>
            </a:lvl4pPr>
            <a:lvl5pPr marL="2286000" lvl="4" indent="-342900">
              <a:spcBef>
                <a:spcPts val="0"/>
              </a:spcBef>
              <a:spcAft>
                <a:spcPts val="0"/>
              </a:spcAft>
              <a:buSzPts val="1800"/>
              <a:buChar char="○"/>
              <a:defRPr/>
            </a:lvl5pPr>
            <a:lvl6pPr marL="2743200" lvl="5" indent="-342900">
              <a:spcBef>
                <a:spcPts val="0"/>
              </a:spcBef>
              <a:spcAft>
                <a:spcPts val="0"/>
              </a:spcAft>
              <a:buSzPts val="1800"/>
              <a:buChar char="■"/>
              <a:defRPr/>
            </a:lvl6pPr>
            <a:lvl7pPr marL="3200400" lvl="6" indent="-342900">
              <a:spcBef>
                <a:spcPts val="0"/>
              </a:spcBef>
              <a:spcAft>
                <a:spcPts val="0"/>
              </a:spcAft>
              <a:buSzPts val="1800"/>
              <a:buChar char="●"/>
              <a:defRPr/>
            </a:lvl7pPr>
            <a:lvl8pPr marL="3657600" lvl="7" indent="-342900">
              <a:spcBef>
                <a:spcPts val="0"/>
              </a:spcBef>
              <a:spcAft>
                <a:spcPts val="0"/>
              </a:spcAft>
              <a:buSzPts val="1800"/>
              <a:buChar char="○"/>
              <a:defRPr/>
            </a:lvl8pPr>
            <a:lvl9pPr marL="4114800" lvl="8" indent="-342900">
              <a:spcBef>
                <a:spcPts val="0"/>
              </a:spcBef>
              <a:spcAft>
                <a:spcPts val="0"/>
              </a:spcAft>
              <a:buSzPts val="1800"/>
              <a:buChar char="■"/>
              <a:defRPr/>
            </a:lvl9pPr>
          </a:lstStyle>
          <a:p>
            <a:endParaRPr/>
          </a:p>
        </p:txBody>
      </p:sp>
      <p:sp>
        <p:nvSpPr>
          <p:cNvPr id="34" name="Google Shape;34;p5"/>
          <p:cNvSpPr/>
          <p:nvPr/>
        </p:nvSpPr>
        <p:spPr>
          <a:xfrm>
            <a:off x="7356366" y="5066325"/>
            <a:ext cx="893700" cy="77100"/>
          </a:xfrm>
          <a:prstGeom prst="rect">
            <a:avLst/>
          </a:prstGeom>
          <a:solidFill>
            <a:srgbClr val="FF97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5"/>
          <p:cNvSpPr/>
          <p:nvPr/>
        </p:nvSpPr>
        <p:spPr>
          <a:xfrm>
            <a:off x="8250312" y="5066325"/>
            <a:ext cx="893700" cy="77100"/>
          </a:xfrm>
          <a:prstGeom prst="rect">
            <a:avLst/>
          </a:prstGeom>
          <a:solidFill>
            <a:srgbClr val="F202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5"/>
          <p:cNvSpPr/>
          <p:nvPr/>
        </p:nvSpPr>
        <p:spPr>
          <a:xfrm>
            <a:off x="0" y="5066325"/>
            <a:ext cx="893700" cy="77100"/>
          </a:xfrm>
          <a:prstGeom prst="rect">
            <a:avLst/>
          </a:prstGeom>
          <a:solidFill>
            <a:srgbClr val="7ECE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5"/>
          <p:cNvSpPr/>
          <p:nvPr/>
        </p:nvSpPr>
        <p:spPr>
          <a:xfrm>
            <a:off x="893710" y="5066325"/>
            <a:ext cx="6462600" cy="77100"/>
          </a:xfrm>
          <a:prstGeom prst="rect">
            <a:avLst/>
          </a:prstGeom>
          <a:solidFill>
            <a:srgbClr val="2185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5"/>
          <p:cNvSpPr txBox="1">
            <a:spLocks noGrp="1"/>
          </p:cNvSpPr>
          <p:nvPr>
            <p:ph type="sldNum" idx="12"/>
          </p:nvPr>
        </p:nvSpPr>
        <p:spPr>
          <a:xfrm>
            <a:off x="8480575" y="4773133"/>
            <a:ext cx="548700" cy="3135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39"/>
        <p:cNvGrpSpPr/>
        <p:nvPr/>
      </p:nvGrpSpPr>
      <p:grpSpPr>
        <a:xfrm>
          <a:off x="0" y="0"/>
          <a:ext cx="0" cy="0"/>
          <a:chOff x="0" y="0"/>
          <a:chExt cx="0" cy="0"/>
        </a:xfrm>
      </p:grpSpPr>
      <p:sp>
        <p:nvSpPr>
          <p:cNvPr id="40" name="Google Shape;40;p6"/>
          <p:cNvSpPr txBox="1">
            <a:spLocks noGrp="1"/>
          </p:cNvSpPr>
          <p:nvPr>
            <p:ph type="title"/>
          </p:nvPr>
        </p:nvSpPr>
        <p:spPr>
          <a:xfrm>
            <a:off x="893700" y="205988"/>
            <a:ext cx="6462600" cy="857400"/>
          </a:xfrm>
          <a:prstGeom prst="rect">
            <a:avLst/>
          </a:prstGeom>
        </p:spPr>
        <p:txBody>
          <a:bodyPr spcFirstLastPara="1" wrap="square" lIns="91425" tIns="91425" rIns="91425" bIns="91425" anchor="b" anchorCtr="0"/>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41" name="Google Shape;41;p6"/>
          <p:cNvSpPr txBox="1">
            <a:spLocks noGrp="1"/>
          </p:cNvSpPr>
          <p:nvPr>
            <p:ph type="body" idx="1"/>
          </p:nvPr>
        </p:nvSpPr>
        <p:spPr>
          <a:xfrm>
            <a:off x="893625" y="1200150"/>
            <a:ext cx="3136800" cy="3725700"/>
          </a:xfrm>
          <a:prstGeom prst="rect">
            <a:avLst/>
          </a:prstGeom>
        </p:spPr>
        <p:txBody>
          <a:bodyPr spcFirstLastPara="1" wrap="square" lIns="91425" tIns="91425" rIns="91425" bIns="91425" anchor="t" anchorCtr="0"/>
          <a:lstStyle>
            <a:lvl1pPr marL="457200" lvl="0" indent="-342900">
              <a:spcBef>
                <a:spcPts val="600"/>
              </a:spcBef>
              <a:spcAft>
                <a:spcPts val="0"/>
              </a:spcAft>
              <a:buSzPts val="1800"/>
              <a:buChar char="▷"/>
              <a:defRPr sz="1800"/>
            </a:lvl1pPr>
            <a:lvl2pPr marL="914400" lvl="1" indent="-342900">
              <a:spcBef>
                <a:spcPts val="0"/>
              </a:spcBef>
              <a:spcAft>
                <a:spcPts val="0"/>
              </a:spcAft>
              <a:buSzPts val="1800"/>
              <a:buChar char="○"/>
              <a:defRPr sz="1800"/>
            </a:lvl2pPr>
            <a:lvl3pPr marL="1371600" lvl="2" indent="-342900">
              <a:spcBef>
                <a:spcPts val="0"/>
              </a:spcBef>
              <a:spcAft>
                <a:spcPts val="0"/>
              </a:spcAft>
              <a:buSzPts val="1800"/>
              <a:buChar char="■"/>
              <a:defRPr sz="1800"/>
            </a:lvl3pPr>
            <a:lvl4pPr marL="1828800" lvl="3" indent="-342900">
              <a:spcBef>
                <a:spcPts val="0"/>
              </a:spcBef>
              <a:spcAft>
                <a:spcPts val="0"/>
              </a:spcAft>
              <a:buSzPts val="1800"/>
              <a:buChar char="●"/>
              <a:defRPr/>
            </a:lvl4pPr>
            <a:lvl5pPr marL="2286000" lvl="4" indent="-342900">
              <a:spcBef>
                <a:spcPts val="0"/>
              </a:spcBef>
              <a:spcAft>
                <a:spcPts val="0"/>
              </a:spcAft>
              <a:buSzPts val="1800"/>
              <a:buChar char="○"/>
              <a:defRPr/>
            </a:lvl5pPr>
            <a:lvl6pPr marL="2743200" lvl="5" indent="-342900">
              <a:spcBef>
                <a:spcPts val="0"/>
              </a:spcBef>
              <a:spcAft>
                <a:spcPts val="0"/>
              </a:spcAft>
              <a:buSzPts val="1800"/>
              <a:buChar char="■"/>
              <a:defRPr/>
            </a:lvl6pPr>
            <a:lvl7pPr marL="3200400" lvl="6" indent="-342900">
              <a:spcBef>
                <a:spcPts val="0"/>
              </a:spcBef>
              <a:spcAft>
                <a:spcPts val="0"/>
              </a:spcAft>
              <a:buSzPts val="1800"/>
              <a:buChar char="●"/>
              <a:defRPr/>
            </a:lvl7pPr>
            <a:lvl8pPr marL="3657600" lvl="7" indent="-342900">
              <a:spcBef>
                <a:spcPts val="0"/>
              </a:spcBef>
              <a:spcAft>
                <a:spcPts val="0"/>
              </a:spcAft>
              <a:buSzPts val="1800"/>
              <a:buChar char="○"/>
              <a:defRPr/>
            </a:lvl8pPr>
            <a:lvl9pPr marL="4114800" lvl="8" indent="-342900">
              <a:spcBef>
                <a:spcPts val="0"/>
              </a:spcBef>
              <a:spcAft>
                <a:spcPts val="0"/>
              </a:spcAft>
              <a:buSzPts val="1800"/>
              <a:buChar char="■"/>
              <a:defRPr/>
            </a:lvl9pPr>
          </a:lstStyle>
          <a:p>
            <a:endParaRPr/>
          </a:p>
        </p:txBody>
      </p:sp>
      <p:sp>
        <p:nvSpPr>
          <p:cNvPr id="42" name="Google Shape;42;p6"/>
          <p:cNvSpPr txBox="1">
            <a:spLocks noGrp="1"/>
          </p:cNvSpPr>
          <p:nvPr>
            <p:ph type="body" idx="2"/>
          </p:nvPr>
        </p:nvSpPr>
        <p:spPr>
          <a:xfrm>
            <a:off x="4219456" y="1200150"/>
            <a:ext cx="3136800" cy="3725700"/>
          </a:xfrm>
          <a:prstGeom prst="rect">
            <a:avLst/>
          </a:prstGeom>
        </p:spPr>
        <p:txBody>
          <a:bodyPr spcFirstLastPara="1" wrap="square" lIns="91425" tIns="91425" rIns="91425" bIns="91425" anchor="t" anchorCtr="0"/>
          <a:lstStyle>
            <a:lvl1pPr marL="457200" lvl="0" indent="-342900">
              <a:spcBef>
                <a:spcPts val="600"/>
              </a:spcBef>
              <a:spcAft>
                <a:spcPts val="0"/>
              </a:spcAft>
              <a:buSzPts val="1800"/>
              <a:buChar char="▷"/>
              <a:defRPr sz="1800"/>
            </a:lvl1pPr>
            <a:lvl2pPr marL="914400" lvl="1" indent="-342900">
              <a:spcBef>
                <a:spcPts val="0"/>
              </a:spcBef>
              <a:spcAft>
                <a:spcPts val="0"/>
              </a:spcAft>
              <a:buSzPts val="1800"/>
              <a:buChar char="○"/>
              <a:defRPr sz="1800"/>
            </a:lvl2pPr>
            <a:lvl3pPr marL="1371600" lvl="2" indent="-342900">
              <a:spcBef>
                <a:spcPts val="0"/>
              </a:spcBef>
              <a:spcAft>
                <a:spcPts val="0"/>
              </a:spcAft>
              <a:buSzPts val="1800"/>
              <a:buChar char="■"/>
              <a:defRPr sz="1800"/>
            </a:lvl3pPr>
            <a:lvl4pPr marL="1828800" lvl="3" indent="-342900">
              <a:spcBef>
                <a:spcPts val="0"/>
              </a:spcBef>
              <a:spcAft>
                <a:spcPts val="0"/>
              </a:spcAft>
              <a:buSzPts val="1800"/>
              <a:buChar char="●"/>
              <a:defRPr/>
            </a:lvl4pPr>
            <a:lvl5pPr marL="2286000" lvl="4" indent="-342900">
              <a:spcBef>
                <a:spcPts val="0"/>
              </a:spcBef>
              <a:spcAft>
                <a:spcPts val="0"/>
              </a:spcAft>
              <a:buSzPts val="1800"/>
              <a:buChar char="○"/>
              <a:defRPr/>
            </a:lvl5pPr>
            <a:lvl6pPr marL="2743200" lvl="5" indent="-342900">
              <a:spcBef>
                <a:spcPts val="0"/>
              </a:spcBef>
              <a:spcAft>
                <a:spcPts val="0"/>
              </a:spcAft>
              <a:buSzPts val="1800"/>
              <a:buChar char="■"/>
              <a:defRPr/>
            </a:lvl6pPr>
            <a:lvl7pPr marL="3200400" lvl="6" indent="-342900">
              <a:spcBef>
                <a:spcPts val="0"/>
              </a:spcBef>
              <a:spcAft>
                <a:spcPts val="0"/>
              </a:spcAft>
              <a:buSzPts val="1800"/>
              <a:buChar char="●"/>
              <a:defRPr/>
            </a:lvl7pPr>
            <a:lvl8pPr marL="3657600" lvl="7" indent="-342900">
              <a:spcBef>
                <a:spcPts val="0"/>
              </a:spcBef>
              <a:spcAft>
                <a:spcPts val="0"/>
              </a:spcAft>
              <a:buSzPts val="1800"/>
              <a:buChar char="○"/>
              <a:defRPr/>
            </a:lvl8pPr>
            <a:lvl9pPr marL="4114800" lvl="8" indent="-342900">
              <a:spcBef>
                <a:spcPts val="0"/>
              </a:spcBef>
              <a:spcAft>
                <a:spcPts val="0"/>
              </a:spcAft>
              <a:buSzPts val="1800"/>
              <a:buChar char="■"/>
              <a:defRPr/>
            </a:lvl9pPr>
          </a:lstStyle>
          <a:p>
            <a:endParaRPr/>
          </a:p>
        </p:txBody>
      </p:sp>
      <p:sp>
        <p:nvSpPr>
          <p:cNvPr id="43" name="Google Shape;43;p6"/>
          <p:cNvSpPr/>
          <p:nvPr/>
        </p:nvSpPr>
        <p:spPr>
          <a:xfrm>
            <a:off x="7356366" y="5066325"/>
            <a:ext cx="893700" cy="77100"/>
          </a:xfrm>
          <a:prstGeom prst="rect">
            <a:avLst/>
          </a:prstGeom>
          <a:solidFill>
            <a:srgbClr val="FF97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6"/>
          <p:cNvSpPr/>
          <p:nvPr/>
        </p:nvSpPr>
        <p:spPr>
          <a:xfrm>
            <a:off x="8250312" y="5066325"/>
            <a:ext cx="893700" cy="77100"/>
          </a:xfrm>
          <a:prstGeom prst="rect">
            <a:avLst/>
          </a:prstGeom>
          <a:solidFill>
            <a:srgbClr val="F202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6"/>
          <p:cNvSpPr/>
          <p:nvPr/>
        </p:nvSpPr>
        <p:spPr>
          <a:xfrm>
            <a:off x="0" y="5066325"/>
            <a:ext cx="893700" cy="77100"/>
          </a:xfrm>
          <a:prstGeom prst="rect">
            <a:avLst/>
          </a:prstGeom>
          <a:solidFill>
            <a:srgbClr val="7ECE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6"/>
          <p:cNvSpPr/>
          <p:nvPr/>
        </p:nvSpPr>
        <p:spPr>
          <a:xfrm>
            <a:off x="893710" y="5066325"/>
            <a:ext cx="6462600" cy="77100"/>
          </a:xfrm>
          <a:prstGeom prst="rect">
            <a:avLst/>
          </a:prstGeom>
          <a:solidFill>
            <a:srgbClr val="2185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6"/>
          <p:cNvSpPr txBox="1">
            <a:spLocks noGrp="1"/>
          </p:cNvSpPr>
          <p:nvPr>
            <p:ph type="sldNum" idx="12"/>
          </p:nvPr>
        </p:nvSpPr>
        <p:spPr>
          <a:xfrm>
            <a:off x="8480575" y="4773133"/>
            <a:ext cx="548700" cy="3135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48"/>
        <p:cNvGrpSpPr/>
        <p:nvPr/>
      </p:nvGrpSpPr>
      <p:grpSpPr>
        <a:xfrm>
          <a:off x="0" y="0"/>
          <a:ext cx="0" cy="0"/>
          <a:chOff x="0" y="0"/>
          <a:chExt cx="0" cy="0"/>
        </a:xfrm>
      </p:grpSpPr>
      <p:sp>
        <p:nvSpPr>
          <p:cNvPr id="49" name="Google Shape;49;p7"/>
          <p:cNvSpPr txBox="1">
            <a:spLocks noGrp="1"/>
          </p:cNvSpPr>
          <p:nvPr>
            <p:ph type="title"/>
          </p:nvPr>
        </p:nvSpPr>
        <p:spPr>
          <a:xfrm>
            <a:off x="893700" y="205988"/>
            <a:ext cx="6462600" cy="857400"/>
          </a:xfrm>
          <a:prstGeom prst="rect">
            <a:avLst/>
          </a:prstGeom>
        </p:spPr>
        <p:txBody>
          <a:bodyPr spcFirstLastPara="1" wrap="square" lIns="91425" tIns="91425" rIns="91425" bIns="91425" anchor="b" anchorCtr="0"/>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50" name="Google Shape;50;p7"/>
          <p:cNvSpPr txBox="1">
            <a:spLocks noGrp="1"/>
          </p:cNvSpPr>
          <p:nvPr>
            <p:ph type="body" idx="1"/>
          </p:nvPr>
        </p:nvSpPr>
        <p:spPr>
          <a:xfrm>
            <a:off x="893700" y="1200150"/>
            <a:ext cx="2371200" cy="3725700"/>
          </a:xfrm>
          <a:prstGeom prst="rect">
            <a:avLst/>
          </a:prstGeom>
        </p:spPr>
        <p:txBody>
          <a:bodyPr spcFirstLastPara="1" wrap="square" lIns="91425" tIns="91425" rIns="91425" bIns="91425" anchor="t" anchorCtr="0"/>
          <a:lstStyle>
            <a:lvl1pPr marL="457200" lvl="0" indent="-317500" rtl="0">
              <a:spcBef>
                <a:spcPts val="600"/>
              </a:spcBef>
              <a:spcAft>
                <a:spcPts val="0"/>
              </a:spcAft>
              <a:buSzPts val="1400"/>
              <a:buChar char="▷"/>
              <a:defRPr sz="1400"/>
            </a:lvl1pPr>
            <a:lvl2pPr marL="914400" lvl="1" indent="-317500" rtl="0">
              <a:spcBef>
                <a:spcPts val="0"/>
              </a:spcBef>
              <a:spcAft>
                <a:spcPts val="0"/>
              </a:spcAft>
              <a:buSzPts val="1400"/>
              <a:buChar char="○"/>
              <a:defRPr sz="1400"/>
            </a:lvl2pPr>
            <a:lvl3pPr marL="1371600" lvl="2" indent="-317500" rtl="0">
              <a:spcBef>
                <a:spcPts val="0"/>
              </a:spcBef>
              <a:spcAft>
                <a:spcPts val="0"/>
              </a:spcAft>
              <a:buSzPts val="1400"/>
              <a:buChar char="■"/>
              <a:defRPr sz="1400"/>
            </a:lvl3pPr>
            <a:lvl4pPr marL="1828800" lvl="3" indent="-317500" rtl="0">
              <a:spcBef>
                <a:spcPts val="0"/>
              </a:spcBef>
              <a:spcAft>
                <a:spcPts val="0"/>
              </a:spcAft>
              <a:buSzPts val="1400"/>
              <a:buChar char="●"/>
              <a:defRPr sz="1400"/>
            </a:lvl4pPr>
            <a:lvl5pPr marL="2286000" lvl="4" indent="-317500" rtl="0">
              <a:spcBef>
                <a:spcPts val="0"/>
              </a:spcBef>
              <a:spcAft>
                <a:spcPts val="0"/>
              </a:spcAft>
              <a:buSzPts val="1400"/>
              <a:buChar char="○"/>
              <a:defRPr sz="1400"/>
            </a:lvl5pPr>
            <a:lvl6pPr marL="2743200" lvl="5" indent="-317500" rtl="0">
              <a:spcBef>
                <a:spcPts val="0"/>
              </a:spcBef>
              <a:spcAft>
                <a:spcPts val="0"/>
              </a:spcAft>
              <a:buSzPts val="1400"/>
              <a:buChar char="■"/>
              <a:defRPr sz="1400"/>
            </a:lvl6pPr>
            <a:lvl7pPr marL="3200400" lvl="6" indent="-317500" rtl="0">
              <a:spcBef>
                <a:spcPts val="0"/>
              </a:spcBef>
              <a:spcAft>
                <a:spcPts val="0"/>
              </a:spcAft>
              <a:buSzPts val="1400"/>
              <a:buChar char="●"/>
              <a:defRPr sz="1400"/>
            </a:lvl7pPr>
            <a:lvl8pPr marL="3657600" lvl="7" indent="-317500" rtl="0">
              <a:spcBef>
                <a:spcPts val="0"/>
              </a:spcBef>
              <a:spcAft>
                <a:spcPts val="0"/>
              </a:spcAft>
              <a:buSzPts val="1400"/>
              <a:buChar char="○"/>
              <a:defRPr sz="1400"/>
            </a:lvl8pPr>
            <a:lvl9pPr marL="4114800" lvl="8" indent="-317500" rtl="0">
              <a:spcBef>
                <a:spcPts val="0"/>
              </a:spcBef>
              <a:spcAft>
                <a:spcPts val="0"/>
              </a:spcAft>
              <a:buSzPts val="1400"/>
              <a:buChar char="■"/>
              <a:defRPr sz="1400"/>
            </a:lvl9pPr>
          </a:lstStyle>
          <a:p>
            <a:endParaRPr/>
          </a:p>
        </p:txBody>
      </p:sp>
      <p:sp>
        <p:nvSpPr>
          <p:cNvPr id="51" name="Google Shape;51;p7"/>
          <p:cNvSpPr txBox="1">
            <a:spLocks noGrp="1"/>
          </p:cNvSpPr>
          <p:nvPr>
            <p:ph type="body" idx="2"/>
          </p:nvPr>
        </p:nvSpPr>
        <p:spPr>
          <a:xfrm>
            <a:off x="3386404" y="1200150"/>
            <a:ext cx="2371200" cy="3725700"/>
          </a:xfrm>
          <a:prstGeom prst="rect">
            <a:avLst/>
          </a:prstGeom>
        </p:spPr>
        <p:txBody>
          <a:bodyPr spcFirstLastPara="1" wrap="square" lIns="91425" tIns="91425" rIns="91425" bIns="91425" anchor="t" anchorCtr="0"/>
          <a:lstStyle>
            <a:lvl1pPr marL="457200" lvl="0" indent="-317500" rtl="0">
              <a:spcBef>
                <a:spcPts val="600"/>
              </a:spcBef>
              <a:spcAft>
                <a:spcPts val="0"/>
              </a:spcAft>
              <a:buSzPts val="1400"/>
              <a:buChar char="▷"/>
              <a:defRPr sz="1400"/>
            </a:lvl1pPr>
            <a:lvl2pPr marL="914400" lvl="1" indent="-317500" rtl="0">
              <a:spcBef>
                <a:spcPts val="0"/>
              </a:spcBef>
              <a:spcAft>
                <a:spcPts val="0"/>
              </a:spcAft>
              <a:buSzPts val="1400"/>
              <a:buChar char="○"/>
              <a:defRPr sz="1400"/>
            </a:lvl2pPr>
            <a:lvl3pPr marL="1371600" lvl="2" indent="-317500" rtl="0">
              <a:spcBef>
                <a:spcPts val="0"/>
              </a:spcBef>
              <a:spcAft>
                <a:spcPts val="0"/>
              </a:spcAft>
              <a:buSzPts val="1400"/>
              <a:buChar char="■"/>
              <a:defRPr sz="1400"/>
            </a:lvl3pPr>
            <a:lvl4pPr marL="1828800" lvl="3" indent="-317500" rtl="0">
              <a:spcBef>
                <a:spcPts val="0"/>
              </a:spcBef>
              <a:spcAft>
                <a:spcPts val="0"/>
              </a:spcAft>
              <a:buSzPts val="1400"/>
              <a:buChar char="●"/>
              <a:defRPr sz="1400"/>
            </a:lvl4pPr>
            <a:lvl5pPr marL="2286000" lvl="4" indent="-317500" rtl="0">
              <a:spcBef>
                <a:spcPts val="0"/>
              </a:spcBef>
              <a:spcAft>
                <a:spcPts val="0"/>
              </a:spcAft>
              <a:buSzPts val="1400"/>
              <a:buChar char="○"/>
              <a:defRPr sz="1400"/>
            </a:lvl5pPr>
            <a:lvl6pPr marL="2743200" lvl="5" indent="-317500" rtl="0">
              <a:spcBef>
                <a:spcPts val="0"/>
              </a:spcBef>
              <a:spcAft>
                <a:spcPts val="0"/>
              </a:spcAft>
              <a:buSzPts val="1400"/>
              <a:buChar char="■"/>
              <a:defRPr sz="1400"/>
            </a:lvl6pPr>
            <a:lvl7pPr marL="3200400" lvl="6" indent="-317500" rtl="0">
              <a:spcBef>
                <a:spcPts val="0"/>
              </a:spcBef>
              <a:spcAft>
                <a:spcPts val="0"/>
              </a:spcAft>
              <a:buSzPts val="1400"/>
              <a:buChar char="●"/>
              <a:defRPr sz="1400"/>
            </a:lvl7pPr>
            <a:lvl8pPr marL="3657600" lvl="7" indent="-317500" rtl="0">
              <a:spcBef>
                <a:spcPts val="0"/>
              </a:spcBef>
              <a:spcAft>
                <a:spcPts val="0"/>
              </a:spcAft>
              <a:buSzPts val="1400"/>
              <a:buChar char="○"/>
              <a:defRPr sz="1400"/>
            </a:lvl8pPr>
            <a:lvl9pPr marL="4114800" lvl="8" indent="-317500" rtl="0">
              <a:spcBef>
                <a:spcPts val="0"/>
              </a:spcBef>
              <a:spcAft>
                <a:spcPts val="0"/>
              </a:spcAft>
              <a:buSzPts val="1400"/>
              <a:buChar char="■"/>
              <a:defRPr sz="1400"/>
            </a:lvl9pPr>
          </a:lstStyle>
          <a:p>
            <a:endParaRPr/>
          </a:p>
        </p:txBody>
      </p:sp>
      <p:sp>
        <p:nvSpPr>
          <p:cNvPr id="52" name="Google Shape;52;p7"/>
          <p:cNvSpPr txBox="1">
            <a:spLocks noGrp="1"/>
          </p:cNvSpPr>
          <p:nvPr>
            <p:ph type="body" idx="3"/>
          </p:nvPr>
        </p:nvSpPr>
        <p:spPr>
          <a:xfrm>
            <a:off x="5879107" y="1200150"/>
            <a:ext cx="2371200" cy="3725700"/>
          </a:xfrm>
          <a:prstGeom prst="rect">
            <a:avLst/>
          </a:prstGeom>
        </p:spPr>
        <p:txBody>
          <a:bodyPr spcFirstLastPara="1" wrap="square" lIns="91425" tIns="91425" rIns="91425" bIns="91425" anchor="t" anchorCtr="0"/>
          <a:lstStyle>
            <a:lvl1pPr marL="457200" lvl="0" indent="-317500" rtl="0">
              <a:spcBef>
                <a:spcPts val="600"/>
              </a:spcBef>
              <a:spcAft>
                <a:spcPts val="0"/>
              </a:spcAft>
              <a:buSzPts val="1400"/>
              <a:buChar char="▷"/>
              <a:defRPr sz="1400"/>
            </a:lvl1pPr>
            <a:lvl2pPr marL="914400" lvl="1" indent="-317500" rtl="0">
              <a:spcBef>
                <a:spcPts val="0"/>
              </a:spcBef>
              <a:spcAft>
                <a:spcPts val="0"/>
              </a:spcAft>
              <a:buSzPts val="1400"/>
              <a:buChar char="○"/>
              <a:defRPr sz="1400"/>
            </a:lvl2pPr>
            <a:lvl3pPr marL="1371600" lvl="2" indent="-317500" rtl="0">
              <a:spcBef>
                <a:spcPts val="0"/>
              </a:spcBef>
              <a:spcAft>
                <a:spcPts val="0"/>
              </a:spcAft>
              <a:buSzPts val="1400"/>
              <a:buChar char="■"/>
              <a:defRPr sz="1400"/>
            </a:lvl3pPr>
            <a:lvl4pPr marL="1828800" lvl="3" indent="-317500" rtl="0">
              <a:spcBef>
                <a:spcPts val="0"/>
              </a:spcBef>
              <a:spcAft>
                <a:spcPts val="0"/>
              </a:spcAft>
              <a:buSzPts val="1400"/>
              <a:buChar char="●"/>
              <a:defRPr sz="1400"/>
            </a:lvl4pPr>
            <a:lvl5pPr marL="2286000" lvl="4" indent="-317500" rtl="0">
              <a:spcBef>
                <a:spcPts val="0"/>
              </a:spcBef>
              <a:spcAft>
                <a:spcPts val="0"/>
              </a:spcAft>
              <a:buSzPts val="1400"/>
              <a:buChar char="○"/>
              <a:defRPr sz="1400"/>
            </a:lvl5pPr>
            <a:lvl6pPr marL="2743200" lvl="5" indent="-317500" rtl="0">
              <a:spcBef>
                <a:spcPts val="0"/>
              </a:spcBef>
              <a:spcAft>
                <a:spcPts val="0"/>
              </a:spcAft>
              <a:buSzPts val="1400"/>
              <a:buChar char="■"/>
              <a:defRPr sz="1400"/>
            </a:lvl6pPr>
            <a:lvl7pPr marL="3200400" lvl="6" indent="-317500" rtl="0">
              <a:spcBef>
                <a:spcPts val="0"/>
              </a:spcBef>
              <a:spcAft>
                <a:spcPts val="0"/>
              </a:spcAft>
              <a:buSzPts val="1400"/>
              <a:buChar char="●"/>
              <a:defRPr sz="1400"/>
            </a:lvl7pPr>
            <a:lvl8pPr marL="3657600" lvl="7" indent="-317500" rtl="0">
              <a:spcBef>
                <a:spcPts val="0"/>
              </a:spcBef>
              <a:spcAft>
                <a:spcPts val="0"/>
              </a:spcAft>
              <a:buSzPts val="1400"/>
              <a:buChar char="○"/>
              <a:defRPr sz="1400"/>
            </a:lvl8pPr>
            <a:lvl9pPr marL="4114800" lvl="8" indent="-317500" rtl="0">
              <a:spcBef>
                <a:spcPts val="0"/>
              </a:spcBef>
              <a:spcAft>
                <a:spcPts val="0"/>
              </a:spcAft>
              <a:buSzPts val="1400"/>
              <a:buChar char="■"/>
              <a:defRPr sz="1400"/>
            </a:lvl9pPr>
          </a:lstStyle>
          <a:p>
            <a:endParaRPr/>
          </a:p>
        </p:txBody>
      </p:sp>
      <p:sp>
        <p:nvSpPr>
          <p:cNvPr id="53" name="Google Shape;53;p7"/>
          <p:cNvSpPr/>
          <p:nvPr/>
        </p:nvSpPr>
        <p:spPr>
          <a:xfrm>
            <a:off x="7356366" y="5066325"/>
            <a:ext cx="893700" cy="77100"/>
          </a:xfrm>
          <a:prstGeom prst="rect">
            <a:avLst/>
          </a:prstGeom>
          <a:solidFill>
            <a:srgbClr val="FF97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7"/>
          <p:cNvSpPr/>
          <p:nvPr/>
        </p:nvSpPr>
        <p:spPr>
          <a:xfrm>
            <a:off x="8250312" y="5066325"/>
            <a:ext cx="893700" cy="77100"/>
          </a:xfrm>
          <a:prstGeom prst="rect">
            <a:avLst/>
          </a:prstGeom>
          <a:solidFill>
            <a:srgbClr val="F202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7"/>
          <p:cNvSpPr/>
          <p:nvPr/>
        </p:nvSpPr>
        <p:spPr>
          <a:xfrm>
            <a:off x="0" y="5066325"/>
            <a:ext cx="893700" cy="77100"/>
          </a:xfrm>
          <a:prstGeom prst="rect">
            <a:avLst/>
          </a:prstGeom>
          <a:solidFill>
            <a:srgbClr val="7ECE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7"/>
          <p:cNvSpPr/>
          <p:nvPr/>
        </p:nvSpPr>
        <p:spPr>
          <a:xfrm>
            <a:off x="893710" y="5066325"/>
            <a:ext cx="6462600" cy="77100"/>
          </a:xfrm>
          <a:prstGeom prst="rect">
            <a:avLst/>
          </a:prstGeom>
          <a:solidFill>
            <a:srgbClr val="2185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7"/>
          <p:cNvSpPr txBox="1">
            <a:spLocks noGrp="1"/>
          </p:cNvSpPr>
          <p:nvPr>
            <p:ph type="sldNum" idx="12"/>
          </p:nvPr>
        </p:nvSpPr>
        <p:spPr>
          <a:xfrm>
            <a:off x="8480575" y="4773133"/>
            <a:ext cx="548700" cy="3135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8"/>
        <p:cNvGrpSpPr/>
        <p:nvPr/>
      </p:nvGrpSpPr>
      <p:grpSpPr>
        <a:xfrm>
          <a:off x="0" y="0"/>
          <a:ext cx="0" cy="0"/>
          <a:chOff x="0" y="0"/>
          <a:chExt cx="0" cy="0"/>
        </a:xfrm>
      </p:grpSpPr>
      <p:sp>
        <p:nvSpPr>
          <p:cNvPr id="59" name="Google Shape;59;p8"/>
          <p:cNvSpPr txBox="1">
            <a:spLocks noGrp="1"/>
          </p:cNvSpPr>
          <p:nvPr>
            <p:ph type="title"/>
          </p:nvPr>
        </p:nvSpPr>
        <p:spPr>
          <a:xfrm>
            <a:off x="893700" y="205988"/>
            <a:ext cx="6462600" cy="857400"/>
          </a:xfrm>
          <a:prstGeom prst="rect">
            <a:avLst/>
          </a:prstGeom>
        </p:spPr>
        <p:txBody>
          <a:bodyPr spcFirstLastPara="1" wrap="square" lIns="91425" tIns="91425" rIns="91425" bIns="91425" anchor="b" anchorCtr="0"/>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60" name="Google Shape;60;p8"/>
          <p:cNvSpPr/>
          <p:nvPr/>
        </p:nvSpPr>
        <p:spPr>
          <a:xfrm>
            <a:off x="7356366" y="5066325"/>
            <a:ext cx="893700" cy="77100"/>
          </a:xfrm>
          <a:prstGeom prst="rect">
            <a:avLst/>
          </a:prstGeom>
          <a:solidFill>
            <a:srgbClr val="FF97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8"/>
          <p:cNvSpPr/>
          <p:nvPr/>
        </p:nvSpPr>
        <p:spPr>
          <a:xfrm>
            <a:off x="8250312" y="5066325"/>
            <a:ext cx="893700" cy="77100"/>
          </a:xfrm>
          <a:prstGeom prst="rect">
            <a:avLst/>
          </a:prstGeom>
          <a:solidFill>
            <a:srgbClr val="F202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8"/>
          <p:cNvSpPr/>
          <p:nvPr/>
        </p:nvSpPr>
        <p:spPr>
          <a:xfrm>
            <a:off x="0" y="5066325"/>
            <a:ext cx="893700" cy="77100"/>
          </a:xfrm>
          <a:prstGeom prst="rect">
            <a:avLst/>
          </a:prstGeom>
          <a:solidFill>
            <a:srgbClr val="7ECE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8"/>
          <p:cNvSpPr/>
          <p:nvPr/>
        </p:nvSpPr>
        <p:spPr>
          <a:xfrm>
            <a:off x="893710" y="5066325"/>
            <a:ext cx="6462600" cy="77100"/>
          </a:xfrm>
          <a:prstGeom prst="rect">
            <a:avLst/>
          </a:prstGeom>
          <a:solidFill>
            <a:srgbClr val="2185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8"/>
          <p:cNvSpPr txBox="1">
            <a:spLocks noGrp="1"/>
          </p:cNvSpPr>
          <p:nvPr>
            <p:ph type="sldNum" idx="12"/>
          </p:nvPr>
        </p:nvSpPr>
        <p:spPr>
          <a:xfrm>
            <a:off x="8480575" y="4773133"/>
            <a:ext cx="548700" cy="3135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5"/>
        <p:cNvGrpSpPr/>
        <p:nvPr/>
      </p:nvGrpSpPr>
      <p:grpSpPr>
        <a:xfrm>
          <a:off x="0" y="0"/>
          <a:ext cx="0" cy="0"/>
          <a:chOff x="0" y="0"/>
          <a:chExt cx="0" cy="0"/>
        </a:xfrm>
      </p:grpSpPr>
      <p:sp>
        <p:nvSpPr>
          <p:cNvPr id="66" name="Google Shape;66;p9"/>
          <p:cNvSpPr txBox="1">
            <a:spLocks noGrp="1"/>
          </p:cNvSpPr>
          <p:nvPr>
            <p:ph type="body" idx="1"/>
          </p:nvPr>
        </p:nvSpPr>
        <p:spPr>
          <a:xfrm>
            <a:off x="893700" y="4649963"/>
            <a:ext cx="6462600" cy="350700"/>
          </a:xfrm>
          <a:prstGeom prst="rect">
            <a:avLst/>
          </a:prstGeom>
        </p:spPr>
        <p:txBody>
          <a:bodyPr spcFirstLastPara="1" wrap="square" lIns="91425" tIns="91425" rIns="91425" bIns="91425" anchor="b" anchorCtr="0"/>
          <a:lstStyle>
            <a:lvl1pPr marL="457200" lvl="0" indent="-228600">
              <a:spcBef>
                <a:spcPts val="360"/>
              </a:spcBef>
              <a:spcAft>
                <a:spcPts val="0"/>
              </a:spcAft>
              <a:buClr>
                <a:srgbClr val="2185C5"/>
              </a:buClr>
              <a:buSzPts val="1400"/>
              <a:buNone/>
              <a:defRPr sz="1400">
                <a:solidFill>
                  <a:srgbClr val="2185C5"/>
                </a:solidFill>
              </a:defRPr>
            </a:lvl1pPr>
          </a:lstStyle>
          <a:p>
            <a:endParaRPr/>
          </a:p>
        </p:txBody>
      </p:sp>
      <p:sp>
        <p:nvSpPr>
          <p:cNvPr id="67" name="Google Shape;67;p9"/>
          <p:cNvSpPr/>
          <p:nvPr/>
        </p:nvSpPr>
        <p:spPr>
          <a:xfrm>
            <a:off x="7356366" y="5066325"/>
            <a:ext cx="893700" cy="77100"/>
          </a:xfrm>
          <a:prstGeom prst="rect">
            <a:avLst/>
          </a:prstGeom>
          <a:solidFill>
            <a:srgbClr val="FF97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9"/>
          <p:cNvSpPr/>
          <p:nvPr/>
        </p:nvSpPr>
        <p:spPr>
          <a:xfrm>
            <a:off x="8250312" y="5066325"/>
            <a:ext cx="893700" cy="77100"/>
          </a:xfrm>
          <a:prstGeom prst="rect">
            <a:avLst/>
          </a:prstGeom>
          <a:solidFill>
            <a:srgbClr val="F202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9"/>
          <p:cNvSpPr/>
          <p:nvPr/>
        </p:nvSpPr>
        <p:spPr>
          <a:xfrm>
            <a:off x="0" y="5066325"/>
            <a:ext cx="893700" cy="77100"/>
          </a:xfrm>
          <a:prstGeom prst="rect">
            <a:avLst/>
          </a:prstGeom>
          <a:solidFill>
            <a:srgbClr val="7ECE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9"/>
          <p:cNvSpPr/>
          <p:nvPr/>
        </p:nvSpPr>
        <p:spPr>
          <a:xfrm>
            <a:off x="893710" y="5066325"/>
            <a:ext cx="6462600" cy="77100"/>
          </a:xfrm>
          <a:prstGeom prst="rect">
            <a:avLst/>
          </a:prstGeom>
          <a:solidFill>
            <a:srgbClr val="2185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9"/>
          <p:cNvSpPr txBox="1">
            <a:spLocks noGrp="1"/>
          </p:cNvSpPr>
          <p:nvPr>
            <p:ph type="sldNum" idx="12"/>
          </p:nvPr>
        </p:nvSpPr>
        <p:spPr>
          <a:xfrm>
            <a:off x="8480575" y="4773133"/>
            <a:ext cx="548700" cy="313500"/>
          </a:xfrm>
          <a:prstGeom prst="rect">
            <a:avLst/>
          </a:prstGeom>
        </p:spPr>
        <p:txBody>
          <a:bodyPr spcFirstLastPara="1" wrap="square" lIns="91425" tIns="91425" rIns="91425" bIns="91425" anchor="t" anchorCtr="0">
            <a:noAutofit/>
          </a:bodyPr>
          <a:lstStyle>
            <a:lvl1pPr lvl="0">
              <a:buNone/>
              <a:defRPr>
                <a:solidFill>
                  <a:srgbClr val="2185C5"/>
                </a:solidFill>
              </a:defRPr>
            </a:lvl1pPr>
            <a:lvl2pPr lvl="1">
              <a:buNone/>
              <a:defRPr>
                <a:solidFill>
                  <a:srgbClr val="2185C5"/>
                </a:solidFill>
              </a:defRPr>
            </a:lvl2pPr>
            <a:lvl3pPr lvl="2">
              <a:buNone/>
              <a:defRPr>
                <a:solidFill>
                  <a:srgbClr val="2185C5"/>
                </a:solidFill>
              </a:defRPr>
            </a:lvl3pPr>
            <a:lvl4pPr lvl="3">
              <a:buNone/>
              <a:defRPr>
                <a:solidFill>
                  <a:srgbClr val="2185C5"/>
                </a:solidFill>
              </a:defRPr>
            </a:lvl4pPr>
            <a:lvl5pPr lvl="4">
              <a:buNone/>
              <a:defRPr>
                <a:solidFill>
                  <a:srgbClr val="2185C5"/>
                </a:solidFill>
              </a:defRPr>
            </a:lvl5pPr>
            <a:lvl6pPr lvl="5">
              <a:buNone/>
              <a:defRPr>
                <a:solidFill>
                  <a:srgbClr val="2185C5"/>
                </a:solidFill>
              </a:defRPr>
            </a:lvl6pPr>
            <a:lvl7pPr lvl="6">
              <a:buNone/>
              <a:defRPr>
                <a:solidFill>
                  <a:srgbClr val="2185C5"/>
                </a:solidFill>
              </a:defRPr>
            </a:lvl7pPr>
            <a:lvl8pPr lvl="7">
              <a:buNone/>
              <a:defRPr>
                <a:solidFill>
                  <a:srgbClr val="2185C5"/>
                </a:solidFill>
              </a:defRPr>
            </a:lvl8pPr>
            <a:lvl9pPr lvl="8">
              <a:buNone/>
              <a:defRPr>
                <a:solidFill>
                  <a:srgbClr val="2185C5"/>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2"/>
        <p:cNvGrpSpPr/>
        <p:nvPr/>
      </p:nvGrpSpPr>
      <p:grpSpPr>
        <a:xfrm>
          <a:off x="0" y="0"/>
          <a:ext cx="0" cy="0"/>
          <a:chOff x="0" y="0"/>
          <a:chExt cx="0" cy="0"/>
        </a:xfrm>
      </p:grpSpPr>
      <p:sp>
        <p:nvSpPr>
          <p:cNvPr id="73" name="Google Shape;73;p10"/>
          <p:cNvSpPr/>
          <p:nvPr/>
        </p:nvSpPr>
        <p:spPr>
          <a:xfrm>
            <a:off x="7356366" y="5066325"/>
            <a:ext cx="893700" cy="77100"/>
          </a:xfrm>
          <a:prstGeom prst="rect">
            <a:avLst/>
          </a:prstGeom>
          <a:solidFill>
            <a:srgbClr val="FF97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0"/>
          <p:cNvSpPr/>
          <p:nvPr/>
        </p:nvSpPr>
        <p:spPr>
          <a:xfrm>
            <a:off x="8250312" y="5066325"/>
            <a:ext cx="893700" cy="77100"/>
          </a:xfrm>
          <a:prstGeom prst="rect">
            <a:avLst/>
          </a:prstGeom>
          <a:solidFill>
            <a:srgbClr val="F202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0"/>
          <p:cNvSpPr/>
          <p:nvPr/>
        </p:nvSpPr>
        <p:spPr>
          <a:xfrm>
            <a:off x="0" y="5066325"/>
            <a:ext cx="893700" cy="77100"/>
          </a:xfrm>
          <a:prstGeom prst="rect">
            <a:avLst/>
          </a:prstGeom>
          <a:solidFill>
            <a:srgbClr val="7ECE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0"/>
          <p:cNvSpPr/>
          <p:nvPr/>
        </p:nvSpPr>
        <p:spPr>
          <a:xfrm>
            <a:off x="893710" y="5066325"/>
            <a:ext cx="6462600" cy="77100"/>
          </a:xfrm>
          <a:prstGeom prst="rect">
            <a:avLst/>
          </a:prstGeom>
          <a:solidFill>
            <a:srgbClr val="2185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10"/>
          <p:cNvSpPr txBox="1">
            <a:spLocks noGrp="1"/>
          </p:cNvSpPr>
          <p:nvPr>
            <p:ph type="sldNum" idx="12"/>
          </p:nvPr>
        </p:nvSpPr>
        <p:spPr>
          <a:xfrm>
            <a:off x="8480575" y="4773133"/>
            <a:ext cx="548700" cy="3135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893700" y="205988"/>
            <a:ext cx="6462600" cy="857400"/>
          </a:xfrm>
          <a:prstGeom prst="rect">
            <a:avLst/>
          </a:prstGeom>
          <a:noFill/>
          <a:ln>
            <a:noFill/>
          </a:ln>
        </p:spPr>
        <p:txBody>
          <a:bodyPr spcFirstLastPara="1" wrap="square" lIns="91425" tIns="91425" rIns="91425" bIns="91425" anchor="b" anchorCtr="0"/>
          <a:lstStyle>
            <a:lvl1pPr lvl="0">
              <a:spcBef>
                <a:spcPts val="0"/>
              </a:spcBef>
              <a:spcAft>
                <a:spcPts val="0"/>
              </a:spcAft>
              <a:buClr>
                <a:srgbClr val="97ABBC"/>
              </a:buClr>
              <a:buSzPts val="3600"/>
              <a:buFont typeface="Raleway"/>
              <a:buNone/>
              <a:defRPr sz="3600">
                <a:solidFill>
                  <a:srgbClr val="97ABBC"/>
                </a:solidFill>
                <a:latin typeface="Raleway"/>
                <a:ea typeface="Raleway"/>
                <a:cs typeface="Raleway"/>
                <a:sym typeface="Raleway"/>
              </a:defRPr>
            </a:lvl1pPr>
            <a:lvl2pPr lvl="1">
              <a:spcBef>
                <a:spcPts val="0"/>
              </a:spcBef>
              <a:spcAft>
                <a:spcPts val="0"/>
              </a:spcAft>
              <a:buClr>
                <a:srgbClr val="97ABBC"/>
              </a:buClr>
              <a:buSzPts val="3600"/>
              <a:buFont typeface="Raleway"/>
              <a:buNone/>
              <a:defRPr sz="3600">
                <a:solidFill>
                  <a:srgbClr val="97ABBC"/>
                </a:solidFill>
                <a:latin typeface="Raleway"/>
                <a:ea typeface="Raleway"/>
                <a:cs typeface="Raleway"/>
                <a:sym typeface="Raleway"/>
              </a:defRPr>
            </a:lvl2pPr>
            <a:lvl3pPr lvl="2">
              <a:spcBef>
                <a:spcPts val="0"/>
              </a:spcBef>
              <a:spcAft>
                <a:spcPts val="0"/>
              </a:spcAft>
              <a:buClr>
                <a:srgbClr val="97ABBC"/>
              </a:buClr>
              <a:buSzPts val="3600"/>
              <a:buFont typeface="Raleway"/>
              <a:buNone/>
              <a:defRPr sz="3600">
                <a:solidFill>
                  <a:srgbClr val="97ABBC"/>
                </a:solidFill>
                <a:latin typeface="Raleway"/>
                <a:ea typeface="Raleway"/>
                <a:cs typeface="Raleway"/>
                <a:sym typeface="Raleway"/>
              </a:defRPr>
            </a:lvl3pPr>
            <a:lvl4pPr lvl="3">
              <a:spcBef>
                <a:spcPts val="0"/>
              </a:spcBef>
              <a:spcAft>
                <a:spcPts val="0"/>
              </a:spcAft>
              <a:buClr>
                <a:srgbClr val="97ABBC"/>
              </a:buClr>
              <a:buSzPts val="3600"/>
              <a:buFont typeface="Raleway"/>
              <a:buNone/>
              <a:defRPr sz="3600">
                <a:solidFill>
                  <a:srgbClr val="97ABBC"/>
                </a:solidFill>
                <a:latin typeface="Raleway"/>
                <a:ea typeface="Raleway"/>
                <a:cs typeface="Raleway"/>
                <a:sym typeface="Raleway"/>
              </a:defRPr>
            </a:lvl4pPr>
            <a:lvl5pPr lvl="4">
              <a:spcBef>
                <a:spcPts val="0"/>
              </a:spcBef>
              <a:spcAft>
                <a:spcPts val="0"/>
              </a:spcAft>
              <a:buClr>
                <a:srgbClr val="97ABBC"/>
              </a:buClr>
              <a:buSzPts val="3600"/>
              <a:buFont typeface="Raleway"/>
              <a:buNone/>
              <a:defRPr sz="3600">
                <a:solidFill>
                  <a:srgbClr val="97ABBC"/>
                </a:solidFill>
                <a:latin typeface="Raleway"/>
                <a:ea typeface="Raleway"/>
                <a:cs typeface="Raleway"/>
                <a:sym typeface="Raleway"/>
              </a:defRPr>
            </a:lvl5pPr>
            <a:lvl6pPr lvl="5">
              <a:spcBef>
                <a:spcPts val="0"/>
              </a:spcBef>
              <a:spcAft>
                <a:spcPts val="0"/>
              </a:spcAft>
              <a:buClr>
                <a:srgbClr val="97ABBC"/>
              </a:buClr>
              <a:buSzPts val="3600"/>
              <a:buFont typeface="Raleway"/>
              <a:buNone/>
              <a:defRPr sz="3600">
                <a:solidFill>
                  <a:srgbClr val="97ABBC"/>
                </a:solidFill>
                <a:latin typeface="Raleway"/>
                <a:ea typeface="Raleway"/>
                <a:cs typeface="Raleway"/>
                <a:sym typeface="Raleway"/>
              </a:defRPr>
            </a:lvl6pPr>
            <a:lvl7pPr lvl="6">
              <a:spcBef>
                <a:spcPts val="0"/>
              </a:spcBef>
              <a:spcAft>
                <a:spcPts val="0"/>
              </a:spcAft>
              <a:buClr>
                <a:srgbClr val="97ABBC"/>
              </a:buClr>
              <a:buSzPts val="3600"/>
              <a:buFont typeface="Raleway"/>
              <a:buNone/>
              <a:defRPr sz="3600">
                <a:solidFill>
                  <a:srgbClr val="97ABBC"/>
                </a:solidFill>
                <a:latin typeface="Raleway"/>
                <a:ea typeface="Raleway"/>
                <a:cs typeface="Raleway"/>
                <a:sym typeface="Raleway"/>
              </a:defRPr>
            </a:lvl7pPr>
            <a:lvl8pPr lvl="7">
              <a:spcBef>
                <a:spcPts val="0"/>
              </a:spcBef>
              <a:spcAft>
                <a:spcPts val="0"/>
              </a:spcAft>
              <a:buClr>
                <a:srgbClr val="97ABBC"/>
              </a:buClr>
              <a:buSzPts val="3600"/>
              <a:buFont typeface="Raleway"/>
              <a:buNone/>
              <a:defRPr sz="3600">
                <a:solidFill>
                  <a:srgbClr val="97ABBC"/>
                </a:solidFill>
                <a:latin typeface="Raleway"/>
                <a:ea typeface="Raleway"/>
                <a:cs typeface="Raleway"/>
                <a:sym typeface="Raleway"/>
              </a:defRPr>
            </a:lvl8pPr>
            <a:lvl9pPr lvl="8">
              <a:spcBef>
                <a:spcPts val="0"/>
              </a:spcBef>
              <a:spcAft>
                <a:spcPts val="0"/>
              </a:spcAft>
              <a:buClr>
                <a:srgbClr val="97ABBC"/>
              </a:buClr>
              <a:buSzPts val="3600"/>
              <a:buFont typeface="Raleway"/>
              <a:buNone/>
              <a:defRPr sz="3600">
                <a:solidFill>
                  <a:srgbClr val="97ABBC"/>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893700" y="1373588"/>
            <a:ext cx="6462600" cy="3552300"/>
          </a:xfrm>
          <a:prstGeom prst="rect">
            <a:avLst/>
          </a:prstGeom>
          <a:noFill/>
          <a:ln>
            <a:noFill/>
          </a:ln>
        </p:spPr>
        <p:txBody>
          <a:bodyPr spcFirstLastPara="1" wrap="square" lIns="91425" tIns="91425" rIns="91425" bIns="91425" anchor="t" anchorCtr="0"/>
          <a:lstStyle>
            <a:lvl1pPr marL="457200" lvl="0" indent="-419100">
              <a:spcBef>
                <a:spcPts val="600"/>
              </a:spcBef>
              <a:spcAft>
                <a:spcPts val="0"/>
              </a:spcAft>
              <a:buClr>
                <a:srgbClr val="677480"/>
              </a:buClr>
              <a:buSzPts val="3000"/>
              <a:buFont typeface="Lato"/>
              <a:buChar char="▷"/>
              <a:defRPr sz="3000">
                <a:solidFill>
                  <a:srgbClr val="677480"/>
                </a:solidFill>
                <a:latin typeface="Lato"/>
                <a:ea typeface="Lato"/>
                <a:cs typeface="Lato"/>
                <a:sym typeface="Lato"/>
              </a:defRPr>
            </a:lvl1pPr>
            <a:lvl2pPr marL="914400" lvl="1" indent="-381000">
              <a:spcBef>
                <a:spcPts val="0"/>
              </a:spcBef>
              <a:spcAft>
                <a:spcPts val="0"/>
              </a:spcAft>
              <a:buClr>
                <a:srgbClr val="677480"/>
              </a:buClr>
              <a:buSzPts val="2400"/>
              <a:buFont typeface="Lato"/>
              <a:buChar char="○"/>
              <a:defRPr sz="2400">
                <a:solidFill>
                  <a:srgbClr val="677480"/>
                </a:solidFill>
                <a:latin typeface="Lato"/>
                <a:ea typeface="Lato"/>
                <a:cs typeface="Lato"/>
                <a:sym typeface="Lato"/>
              </a:defRPr>
            </a:lvl2pPr>
            <a:lvl3pPr marL="1371600" lvl="2" indent="-381000">
              <a:spcBef>
                <a:spcPts val="0"/>
              </a:spcBef>
              <a:spcAft>
                <a:spcPts val="0"/>
              </a:spcAft>
              <a:buClr>
                <a:srgbClr val="677480"/>
              </a:buClr>
              <a:buSzPts val="2400"/>
              <a:buFont typeface="Lato"/>
              <a:buChar char="■"/>
              <a:defRPr sz="2400">
                <a:solidFill>
                  <a:srgbClr val="677480"/>
                </a:solidFill>
                <a:latin typeface="Lato"/>
                <a:ea typeface="Lato"/>
                <a:cs typeface="Lato"/>
                <a:sym typeface="Lato"/>
              </a:defRPr>
            </a:lvl3pPr>
            <a:lvl4pPr marL="1828800" lvl="3" indent="-342900">
              <a:spcBef>
                <a:spcPts val="0"/>
              </a:spcBef>
              <a:spcAft>
                <a:spcPts val="0"/>
              </a:spcAft>
              <a:buClr>
                <a:srgbClr val="677480"/>
              </a:buClr>
              <a:buSzPts val="1800"/>
              <a:buFont typeface="Lato"/>
              <a:buChar char="●"/>
              <a:defRPr sz="1800">
                <a:solidFill>
                  <a:srgbClr val="677480"/>
                </a:solidFill>
                <a:latin typeface="Lato"/>
                <a:ea typeface="Lato"/>
                <a:cs typeface="Lato"/>
                <a:sym typeface="Lato"/>
              </a:defRPr>
            </a:lvl4pPr>
            <a:lvl5pPr marL="2286000" lvl="4" indent="-342900">
              <a:spcBef>
                <a:spcPts val="0"/>
              </a:spcBef>
              <a:spcAft>
                <a:spcPts val="0"/>
              </a:spcAft>
              <a:buClr>
                <a:srgbClr val="677480"/>
              </a:buClr>
              <a:buSzPts val="1800"/>
              <a:buFont typeface="Lato"/>
              <a:buChar char="○"/>
              <a:defRPr sz="1800">
                <a:solidFill>
                  <a:srgbClr val="677480"/>
                </a:solidFill>
                <a:latin typeface="Lato"/>
                <a:ea typeface="Lato"/>
                <a:cs typeface="Lato"/>
                <a:sym typeface="Lato"/>
              </a:defRPr>
            </a:lvl5pPr>
            <a:lvl6pPr marL="2743200" lvl="5" indent="-342900">
              <a:spcBef>
                <a:spcPts val="0"/>
              </a:spcBef>
              <a:spcAft>
                <a:spcPts val="0"/>
              </a:spcAft>
              <a:buClr>
                <a:srgbClr val="677480"/>
              </a:buClr>
              <a:buSzPts val="1800"/>
              <a:buFont typeface="Lato"/>
              <a:buChar char="■"/>
              <a:defRPr sz="1800">
                <a:solidFill>
                  <a:srgbClr val="677480"/>
                </a:solidFill>
                <a:latin typeface="Lato"/>
                <a:ea typeface="Lato"/>
                <a:cs typeface="Lato"/>
                <a:sym typeface="Lato"/>
              </a:defRPr>
            </a:lvl6pPr>
            <a:lvl7pPr marL="3200400" lvl="6" indent="-342900">
              <a:spcBef>
                <a:spcPts val="0"/>
              </a:spcBef>
              <a:spcAft>
                <a:spcPts val="0"/>
              </a:spcAft>
              <a:buClr>
                <a:srgbClr val="677480"/>
              </a:buClr>
              <a:buSzPts val="1800"/>
              <a:buFont typeface="Lato"/>
              <a:buChar char="●"/>
              <a:defRPr sz="1800">
                <a:solidFill>
                  <a:srgbClr val="677480"/>
                </a:solidFill>
                <a:latin typeface="Lato"/>
                <a:ea typeface="Lato"/>
                <a:cs typeface="Lato"/>
                <a:sym typeface="Lato"/>
              </a:defRPr>
            </a:lvl7pPr>
            <a:lvl8pPr marL="3657600" lvl="7" indent="-342900">
              <a:spcBef>
                <a:spcPts val="0"/>
              </a:spcBef>
              <a:spcAft>
                <a:spcPts val="0"/>
              </a:spcAft>
              <a:buClr>
                <a:srgbClr val="677480"/>
              </a:buClr>
              <a:buSzPts val="1800"/>
              <a:buFont typeface="Lato"/>
              <a:buChar char="○"/>
              <a:defRPr sz="1800">
                <a:solidFill>
                  <a:srgbClr val="677480"/>
                </a:solidFill>
                <a:latin typeface="Lato"/>
                <a:ea typeface="Lato"/>
                <a:cs typeface="Lato"/>
                <a:sym typeface="Lato"/>
              </a:defRPr>
            </a:lvl8pPr>
            <a:lvl9pPr marL="4114800" lvl="8" indent="-342900">
              <a:spcBef>
                <a:spcPts val="0"/>
              </a:spcBef>
              <a:spcAft>
                <a:spcPts val="0"/>
              </a:spcAft>
              <a:buClr>
                <a:srgbClr val="677480"/>
              </a:buClr>
              <a:buSzPts val="1800"/>
              <a:buFont typeface="Lato"/>
              <a:buChar char="■"/>
              <a:defRPr sz="1800">
                <a:solidFill>
                  <a:srgbClr val="677480"/>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80575" y="4773133"/>
            <a:ext cx="548700" cy="313500"/>
          </a:xfrm>
          <a:prstGeom prst="rect">
            <a:avLst/>
          </a:prstGeom>
          <a:noFill/>
          <a:ln>
            <a:noFill/>
          </a:ln>
        </p:spPr>
        <p:txBody>
          <a:bodyPr spcFirstLastPara="1" wrap="square" lIns="91425" tIns="91425" rIns="91425" bIns="91425" anchor="t" anchorCtr="0">
            <a:noAutofit/>
          </a:bodyPr>
          <a:lstStyle>
            <a:lvl1pPr lvl="0" algn="r">
              <a:buNone/>
              <a:defRPr sz="1300">
                <a:solidFill>
                  <a:srgbClr val="97ABBC"/>
                </a:solidFill>
                <a:latin typeface="Lato"/>
                <a:ea typeface="Lato"/>
                <a:cs typeface="Lato"/>
                <a:sym typeface="Lato"/>
              </a:defRPr>
            </a:lvl1pPr>
            <a:lvl2pPr lvl="1" algn="r">
              <a:buNone/>
              <a:defRPr sz="1300">
                <a:solidFill>
                  <a:srgbClr val="97ABBC"/>
                </a:solidFill>
                <a:latin typeface="Lato"/>
                <a:ea typeface="Lato"/>
                <a:cs typeface="Lato"/>
                <a:sym typeface="Lato"/>
              </a:defRPr>
            </a:lvl2pPr>
            <a:lvl3pPr lvl="2" algn="r">
              <a:buNone/>
              <a:defRPr sz="1300">
                <a:solidFill>
                  <a:srgbClr val="97ABBC"/>
                </a:solidFill>
                <a:latin typeface="Lato"/>
                <a:ea typeface="Lato"/>
                <a:cs typeface="Lato"/>
                <a:sym typeface="Lato"/>
              </a:defRPr>
            </a:lvl3pPr>
            <a:lvl4pPr lvl="3" algn="r">
              <a:buNone/>
              <a:defRPr sz="1300">
                <a:solidFill>
                  <a:srgbClr val="97ABBC"/>
                </a:solidFill>
                <a:latin typeface="Lato"/>
                <a:ea typeface="Lato"/>
                <a:cs typeface="Lato"/>
                <a:sym typeface="Lato"/>
              </a:defRPr>
            </a:lvl4pPr>
            <a:lvl5pPr lvl="4" algn="r">
              <a:buNone/>
              <a:defRPr sz="1300">
                <a:solidFill>
                  <a:srgbClr val="97ABBC"/>
                </a:solidFill>
                <a:latin typeface="Lato"/>
                <a:ea typeface="Lato"/>
                <a:cs typeface="Lato"/>
                <a:sym typeface="Lato"/>
              </a:defRPr>
            </a:lvl5pPr>
            <a:lvl6pPr lvl="5" algn="r">
              <a:buNone/>
              <a:defRPr sz="1300">
                <a:solidFill>
                  <a:srgbClr val="97ABBC"/>
                </a:solidFill>
                <a:latin typeface="Lato"/>
                <a:ea typeface="Lato"/>
                <a:cs typeface="Lato"/>
                <a:sym typeface="Lato"/>
              </a:defRPr>
            </a:lvl6pPr>
            <a:lvl7pPr lvl="6" algn="r">
              <a:buNone/>
              <a:defRPr sz="1300">
                <a:solidFill>
                  <a:srgbClr val="97ABBC"/>
                </a:solidFill>
                <a:latin typeface="Lato"/>
                <a:ea typeface="Lato"/>
                <a:cs typeface="Lato"/>
                <a:sym typeface="Lato"/>
              </a:defRPr>
            </a:lvl7pPr>
            <a:lvl8pPr lvl="7" algn="r">
              <a:buNone/>
              <a:defRPr sz="1300">
                <a:solidFill>
                  <a:srgbClr val="97ABBC"/>
                </a:solidFill>
                <a:latin typeface="Lato"/>
                <a:ea typeface="Lato"/>
                <a:cs typeface="Lato"/>
                <a:sym typeface="Lato"/>
              </a:defRPr>
            </a:lvl8pPr>
            <a:lvl9pPr lvl="8" algn="r">
              <a:buNone/>
              <a:defRPr sz="1300">
                <a:solidFill>
                  <a:srgbClr val="97ABBC"/>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transition>
    <p:fade thruBlk="1"/>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hyperlink" Target="https://qz.com/1246898/psychology-will-fail-if-it-keeps-using-ancient-words-like-attention-and-memory/" TargetMode="External"/><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0.xml"/><Relationship Id="rId1" Type="http://schemas.openxmlformats.org/officeDocument/2006/relationships/slideLayout" Target="../slideLayouts/slideLayout4.xml"/><Relationship Id="rId4" Type="http://schemas.openxmlformats.org/officeDocument/2006/relationships/image" Target="../media/image8.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hyperlink" Target="http://www.youtube.com/watch?v=eG-VHe0Q4D8" TargetMode="External"/><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9.jpg"/></Relationships>
</file>

<file path=ppt/slides/_rels/slide23.xml.rels><?xml version="1.0" encoding="UTF-8" standalone="yes"?>
<Relationships xmlns="http://schemas.openxmlformats.org/package/2006/relationships"><Relationship Id="rId3" Type="http://schemas.openxmlformats.org/officeDocument/2006/relationships/hyperlink" Target="http://www.youtube.com/watch?v=vBPG_OBgTWg" TargetMode="External"/><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10.jpg"/></Relationships>
</file>

<file path=ppt/slides/_rels/slide24.xml.rels><?xml version="1.0" encoding="UTF-8" standalone="yes"?>
<Relationships xmlns="http://schemas.openxmlformats.org/package/2006/relationships"><Relationship Id="rId3" Type="http://schemas.openxmlformats.org/officeDocument/2006/relationships/hyperlink" Target="http://www.youtube.com/watch?v=bh_9XFzbWV8" TargetMode="External"/><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11.jpg"/></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0.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2.xml"/><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3.xml"/><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5.xml"/><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6.xml"/><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hyperlink" Target="https://vimeo.com/324295540" TargetMode="External"/><Relationship Id="rId2" Type="http://schemas.openxmlformats.org/officeDocument/2006/relationships/notesSlide" Target="../notesSlides/notesSlide38.xml"/><Relationship Id="rId1" Type="http://schemas.openxmlformats.org/officeDocument/2006/relationships/slideLayout" Target="../slideLayouts/slideLayout4.xml"/><Relationship Id="rId4" Type="http://schemas.openxmlformats.org/officeDocument/2006/relationships/hyperlink" Target="https://vimeo.com/329433357" TargetMode="Externa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hyperlink" Target="https://qz.com/1246898/psychology-will-fail-if-it-keeps-using-ancient-words-like-attention-and-memory/" TargetMode="External"/><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hyperlink" Target="https://tinyurl.com/PSY102Participation" TargetMode="External"/><Relationship Id="rId2" Type="http://schemas.openxmlformats.org/officeDocument/2006/relationships/notesSlide" Target="../notesSlides/notesSlide43.xml"/><Relationship Id="rId1" Type="http://schemas.openxmlformats.org/officeDocument/2006/relationships/slideLayout" Target="../slideLayouts/slideLayout4.xml"/><Relationship Id="rId4" Type="http://schemas.openxmlformats.org/officeDocument/2006/relationships/hyperlink" Target="https://tinyurl.com/PSY102MinutePaperMay20"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3"/>
          <p:cNvSpPr txBox="1">
            <a:spLocks noGrp="1"/>
          </p:cNvSpPr>
          <p:nvPr>
            <p:ph type="ctrTitle"/>
          </p:nvPr>
        </p:nvSpPr>
        <p:spPr>
          <a:xfrm>
            <a:off x="721425" y="2838935"/>
            <a:ext cx="5216700" cy="115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3600"/>
              <a:t>PSY102: Introduction to Cognitive Psychology</a:t>
            </a:r>
            <a:endParaRPr sz="3600"/>
          </a:p>
          <a:p>
            <a:pPr marL="0" lvl="0" indent="0" algn="l" rtl="0">
              <a:spcBef>
                <a:spcPts val="0"/>
              </a:spcBef>
              <a:spcAft>
                <a:spcPts val="0"/>
              </a:spcAft>
              <a:buNone/>
            </a:pPr>
            <a:r>
              <a:rPr lang="en" sz="1800">
                <a:solidFill>
                  <a:srgbClr val="7ECEFD"/>
                </a:solidFill>
              </a:rPr>
              <a:t>Day 4 (05/20/19): Attention I</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2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solidFill>
                  <a:srgbClr val="FF0000"/>
                </a:solidFill>
              </a:rPr>
              <a:t>RED</a:t>
            </a:r>
            <a:endParaRPr>
              <a:solidFill>
                <a:srgbClr val="FF0000"/>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23"/>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solidFill>
                  <a:srgbClr val="0000FF"/>
                </a:solidFill>
              </a:rPr>
              <a:t>RED</a:t>
            </a:r>
            <a:endParaRPr>
              <a:solidFill>
                <a:srgbClr val="0000FF"/>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24"/>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solidFill>
                  <a:srgbClr val="0000FF"/>
                </a:solidFill>
              </a:rPr>
              <a:t>GREEN</a:t>
            </a:r>
            <a:endParaRPr>
              <a:solidFill>
                <a:srgbClr val="0000FF"/>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25"/>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solidFill>
                  <a:srgbClr val="FF0000"/>
                </a:solidFill>
              </a:rPr>
              <a:t>YELLOW</a:t>
            </a:r>
            <a:endParaRPr>
              <a:solidFill>
                <a:srgbClr val="FF0000"/>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26"/>
          <p:cNvSpPr txBox="1">
            <a:spLocks noGrp="1"/>
          </p:cNvSpPr>
          <p:nvPr>
            <p:ph type="title"/>
          </p:nvPr>
        </p:nvSpPr>
        <p:spPr>
          <a:xfrm>
            <a:off x="893700" y="205988"/>
            <a:ext cx="6462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The Stroop Effect</a:t>
            </a:r>
            <a:endParaRPr/>
          </a:p>
        </p:txBody>
      </p:sp>
      <p:sp>
        <p:nvSpPr>
          <p:cNvPr id="167" name="Google Shape;167;p26"/>
          <p:cNvSpPr txBox="1">
            <a:spLocks noGrp="1"/>
          </p:cNvSpPr>
          <p:nvPr>
            <p:ph type="body" idx="1"/>
          </p:nvPr>
        </p:nvSpPr>
        <p:spPr>
          <a:xfrm>
            <a:off x="893700" y="1373588"/>
            <a:ext cx="6462600" cy="3552300"/>
          </a:xfrm>
          <a:prstGeom prst="rect">
            <a:avLst/>
          </a:prstGeom>
        </p:spPr>
        <p:txBody>
          <a:bodyPr spcFirstLastPara="1" wrap="square" lIns="91425" tIns="91425" rIns="91425" bIns="91425" anchor="t" anchorCtr="0">
            <a:noAutofit/>
          </a:bodyPr>
          <a:lstStyle/>
          <a:p>
            <a:pPr marL="457200" lvl="0" indent="-419100" algn="l" rtl="0">
              <a:spcBef>
                <a:spcPts val="600"/>
              </a:spcBef>
              <a:spcAft>
                <a:spcPts val="0"/>
              </a:spcAft>
              <a:buSzPts val="3000"/>
              <a:buChar char="▷"/>
            </a:pPr>
            <a:r>
              <a:rPr lang="en"/>
              <a:t>Mental representations</a:t>
            </a:r>
            <a:endParaRPr/>
          </a:p>
          <a:p>
            <a:pPr marL="457200" lvl="0" indent="-419100" algn="l" rtl="0">
              <a:spcBef>
                <a:spcPts val="0"/>
              </a:spcBef>
              <a:spcAft>
                <a:spcPts val="0"/>
              </a:spcAft>
              <a:buSzPts val="3000"/>
              <a:buChar char="▷"/>
            </a:pPr>
            <a:r>
              <a:rPr lang="en"/>
              <a:t>Task-relevant vs. task-irrelevant</a:t>
            </a:r>
            <a:endParaRPr/>
          </a:p>
          <a:p>
            <a:pPr marL="457200" lvl="0" indent="-419100" algn="l" rtl="0">
              <a:spcBef>
                <a:spcPts val="0"/>
              </a:spcBef>
              <a:spcAft>
                <a:spcPts val="0"/>
              </a:spcAft>
              <a:buSzPts val="3000"/>
              <a:buChar char="▷"/>
            </a:pPr>
            <a:r>
              <a:rPr lang="en"/>
              <a:t>Automaticity</a:t>
            </a:r>
            <a:endParaRPr/>
          </a:p>
          <a:p>
            <a:pPr marL="457200" lvl="0" indent="-419100" algn="l" rtl="0">
              <a:spcBef>
                <a:spcPts val="0"/>
              </a:spcBef>
              <a:spcAft>
                <a:spcPts val="0"/>
              </a:spcAft>
              <a:buSzPts val="3000"/>
              <a:buChar char="▷"/>
            </a:pPr>
            <a:r>
              <a:rPr lang="en"/>
              <a:t>Perceptual Load</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pic>
        <p:nvPicPr>
          <p:cNvPr id="172" name="Google Shape;172;p27"/>
          <p:cNvPicPr preferRelativeResize="0"/>
          <p:nvPr/>
        </p:nvPicPr>
        <p:blipFill>
          <a:blip r:embed="rId3">
            <a:alphaModFix/>
          </a:blip>
          <a:stretch>
            <a:fillRect/>
          </a:stretch>
        </p:blipFill>
        <p:spPr>
          <a:xfrm>
            <a:off x="1119188" y="1690688"/>
            <a:ext cx="6905625" cy="1762125"/>
          </a:xfrm>
          <a:prstGeom prst="rect">
            <a:avLst/>
          </a:prstGeom>
          <a:noFill/>
          <a:ln>
            <a:noFill/>
          </a:ln>
        </p:spPr>
      </p:pic>
      <p:sp>
        <p:nvSpPr>
          <p:cNvPr id="173" name="Google Shape;173;p27"/>
          <p:cNvSpPr txBox="1">
            <a:spLocks noGrp="1"/>
          </p:cNvSpPr>
          <p:nvPr>
            <p:ph type="title"/>
          </p:nvPr>
        </p:nvSpPr>
        <p:spPr>
          <a:xfrm>
            <a:off x="893700" y="206000"/>
            <a:ext cx="73275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Identifying Spies with Psychology</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28"/>
          <p:cNvSpPr txBox="1">
            <a:spLocks noGrp="1"/>
          </p:cNvSpPr>
          <p:nvPr>
            <p:ph type="title"/>
          </p:nvPr>
        </p:nvSpPr>
        <p:spPr>
          <a:xfrm>
            <a:off x="893700" y="205988"/>
            <a:ext cx="6462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Attention vs. Arousal</a:t>
            </a:r>
            <a:endParaRPr/>
          </a:p>
        </p:txBody>
      </p:sp>
      <p:sp>
        <p:nvSpPr>
          <p:cNvPr id="179" name="Google Shape;179;p28"/>
          <p:cNvSpPr txBox="1">
            <a:spLocks noGrp="1"/>
          </p:cNvSpPr>
          <p:nvPr>
            <p:ph type="body" idx="1"/>
          </p:nvPr>
        </p:nvSpPr>
        <p:spPr>
          <a:xfrm>
            <a:off x="893700" y="1373600"/>
            <a:ext cx="2770800" cy="3552300"/>
          </a:xfrm>
          <a:prstGeom prst="rect">
            <a:avLst/>
          </a:prstGeom>
        </p:spPr>
        <p:txBody>
          <a:bodyPr spcFirstLastPara="1" wrap="square" lIns="91425" tIns="91425" rIns="91425" bIns="91425" anchor="t" anchorCtr="0">
            <a:noAutofit/>
          </a:bodyPr>
          <a:lstStyle/>
          <a:p>
            <a:pPr marL="457200" lvl="0" indent="-342900" algn="l" rtl="0">
              <a:spcBef>
                <a:spcPts val="600"/>
              </a:spcBef>
              <a:spcAft>
                <a:spcPts val="0"/>
              </a:spcAft>
              <a:buSzPts val="1800"/>
              <a:buChar char="▷"/>
            </a:pPr>
            <a:r>
              <a:rPr lang="en" sz="1800"/>
              <a:t>Attention is selective</a:t>
            </a:r>
            <a:endParaRPr sz="1800"/>
          </a:p>
          <a:p>
            <a:pPr marL="457200" lvl="0" indent="-342900" algn="l" rtl="0">
              <a:spcBef>
                <a:spcPts val="0"/>
              </a:spcBef>
              <a:spcAft>
                <a:spcPts val="0"/>
              </a:spcAft>
              <a:buSzPts val="1800"/>
              <a:buChar char="▷"/>
            </a:pPr>
            <a:r>
              <a:rPr lang="en" sz="1800"/>
              <a:t>Arousal is global</a:t>
            </a:r>
            <a:endParaRPr sz="1800"/>
          </a:p>
          <a:p>
            <a:pPr marL="457200" lvl="0" indent="-342900" algn="l" rtl="0">
              <a:spcBef>
                <a:spcPts val="0"/>
              </a:spcBef>
              <a:spcAft>
                <a:spcPts val="0"/>
              </a:spcAft>
              <a:buSzPts val="1800"/>
              <a:buChar char="▷"/>
            </a:pPr>
            <a:r>
              <a:rPr lang="en" sz="1800"/>
              <a:t>Attentiveness varies with arousal in an ‘inverted U- shape’ </a:t>
            </a:r>
            <a:endParaRPr sz="1800"/>
          </a:p>
        </p:txBody>
      </p:sp>
      <p:pic>
        <p:nvPicPr>
          <p:cNvPr id="180" name="Google Shape;180;p28"/>
          <p:cNvPicPr preferRelativeResize="0"/>
          <p:nvPr/>
        </p:nvPicPr>
        <p:blipFill>
          <a:blip r:embed="rId3">
            <a:alphaModFix/>
          </a:blip>
          <a:stretch>
            <a:fillRect/>
          </a:stretch>
        </p:blipFill>
        <p:spPr>
          <a:xfrm>
            <a:off x="3816900" y="1215788"/>
            <a:ext cx="5025011" cy="3775313"/>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29"/>
          <p:cNvSpPr txBox="1">
            <a:spLocks noGrp="1"/>
          </p:cNvSpPr>
          <p:nvPr>
            <p:ph type="title"/>
          </p:nvPr>
        </p:nvSpPr>
        <p:spPr>
          <a:xfrm>
            <a:off x="893700" y="205988"/>
            <a:ext cx="6462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What order do these go in?</a:t>
            </a:r>
            <a:endParaRPr/>
          </a:p>
        </p:txBody>
      </p:sp>
      <p:sp>
        <p:nvSpPr>
          <p:cNvPr id="186" name="Google Shape;186;p29"/>
          <p:cNvSpPr txBox="1">
            <a:spLocks noGrp="1"/>
          </p:cNvSpPr>
          <p:nvPr>
            <p:ph type="body" idx="1"/>
          </p:nvPr>
        </p:nvSpPr>
        <p:spPr>
          <a:xfrm>
            <a:off x="893700" y="1373588"/>
            <a:ext cx="6462600" cy="3552300"/>
          </a:xfrm>
          <a:prstGeom prst="rect">
            <a:avLst/>
          </a:prstGeom>
        </p:spPr>
        <p:txBody>
          <a:bodyPr spcFirstLastPara="1" wrap="square" lIns="91425" tIns="91425" rIns="91425" bIns="91425" anchor="t" anchorCtr="0">
            <a:noAutofit/>
          </a:bodyPr>
          <a:lstStyle/>
          <a:p>
            <a:pPr marL="457200" lvl="0" indent="-342900" algn="l" rtl="0">
              <a:spcBef>
                <a:spcPts val="600"/>
              </a:spcBef>
              <a:spcAft>
                <a:spcPts val="0"/>
              </a:spcAft>
              <a:buSzPts val="1800"/>
              <a:buChar char="▷"/>
            </a:pPr>
            <a:r>
              <a:rPr lang="en" sz="1800"/>
              <a:t>Make meaning out of the stimuli (i.e., </a:t>
            </a:r>
            <a:r>
              <a:rPr lang="en" sz="1800" b="1"/>
              <a:t>process</a:t>
            </a:r>
            <a:r>
              <a:rPr lang="en" sz="1800"/>
              <a:t> it)</a:t>
            </a:r>
            <a:endParaRPr sz="1800"/>
          </a:p>
          <a:p>
            <a:pPr marL="0" lvl="0" indent="0" algn="l" rtl="0">
              <a:spcBef>
                <a:spcPts val="600"/>
              </a:spcBef>
              <a:spcAft>
                <a:spcPts val="0"/>
              </a:spcAft>
              <a:buClr>
                <a:schemeClr val="dk1"/>
              </a:buClr>
              <a:buSzPts val="1100"/>
              <a:buFont typeface="Arial"/>
              <a:buNone/>
            </a:pPr>
            <a:endParaRPr sz="1800"/>
          </a:p>
          <a:p>
            <a:pPr marL="457200" lvl="0" indent="-342900" algn="l" rtl="0">
              <a:spcBef>
                <a:spcPts val="600"/>
              </a:spcBef>
              <a:spcAft>
                <a:spcPts val="0"/>
              </a:spcAft>
              <a:buSzPts val="1800"/>
              <a:buChar char="▷"/>
            </a:pPr>
            <a:r>
              <a:rPr lang="en" sz="1800" b="1"/>
              <a:t>Sense</a:t>
            </a:r>
            <a:r>
              <a:rPr lang="en" sz="1800"/>
              <a:t> the physical features of a stimulus (pitch, volume; color, motion; etc.)</a:t>
            </a:r>
            <a:endParaRPr sz="1800"/>
          </a:p>
          <a:p>
            <a:pPr marL="0" lvl="0" indent="0" algn="l" rtl="0">
              <a:spcBef>
                <a:spcPts val="600"/>
              </a:spcBef>
              <a:spcAft>
                <a:spcPts val="0"/>
              </a:spcAft>
              <a:buClr>
                <a:schemeClr val="dk1"/>
              </a:buClr>
              <a:buSzPts val="1100"/>
              <a:buFont typeface="Arial"/>
              <a:buNone/>
            </a:pPr>
            <a:endParaRPr sz="1800"/>
          </a:p>
          <a:p>
            <a:pPr marL="457200" lvl="0" indent="-342900" algn="l" rtl="0">
              <a:spcBef>
                <a:spcPts val="600"/>
              </a:spcBef>
              <a:spcAft>
                <a:spcPts val="0"/>
              </a:spcAft>
              <a:buSzPts val="1800"/>
              <a:buChar char="▷"/>
            </a:pPr>
            <a:r>
              <a:rPr lang="en" sz="1800" b="1"/>
              <a:t>Select</a:t>
            </a:r>
            <a:r>
              <a:rPr lang="en" sz="1800"/>
              <a:t> what you want to pay attention to</a:t>
            </a:r>
            <a:endParaRPr sz="1800"/>
          </a:p>
          <a:p>
            <a:pPr marL="914400" lvl="1" indent="-342900" algn="l" rtl="0">
              <a:spcBef>
                <a:spcPts val="0"/>
              </a:spcBef>
              <a:spcAft>
                <a:spcPts val="0"/>
              </a:spcAft>
              <a:buSzPts val="1800"/>
              <a:buChar char="○"/>
            </a:pPr>
            <a:r>
              <a:rPr lang="en" sz="1800"/>
              <a:t>Are you picking features?  Are you picking stimuli?</a:t>
            </a:r>
            <a:endParaRPr sz="1800"/>
          </a:p>
          <a:p>
            <a:pPr marL="0" lvl="0" indent="0" algn="l" rtl="0">
              <a:spcBef>
                <a:spcPts val="600"/>
              </a:spcBef>
              <a:spcAft>
                <a:spcPts val="0"/>
              </a:spcAft>
              <a:buNone/>
            </a:pPr>
            <a:endParaRPr sz="180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0"/>
          <p:cNvSpPr txBox="1">
            <a:spLocks noGrp="1"/>
          </p:cNvSpPr>
          <p:nvPr>
            <p:ph type="title"/>
          </p:nvPr>
        </p:nvSpPr>
        <p:spPr>
          <a:xfrm>
            <a:off x="893700" y="994675"/>
            <a:ext cx="7395300" cy="830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Early Selection: Broadbent’s Filter Model of Attention (1958):</a:t>
            </a:r>
            <a:endParaRPr/>
          </a:p>
          <a:p>
            <a:pPr marL="0" lvl="0" indent="0" algn="l" rtl="0">
              <a:spcBef>
                <a:spcPts val="0"/>
              </a:spcBef>
              <a:spcAft>
                <a:spcPts val="0"/>
              </a:spcAft>
              <a:buNone/>
            </a:pPr>
            <a:r>
              <a:rPr lang="en" sz="2400"/>
              <a:t>If you don’t attend to it, it’s lost</a:t>
            </a:r>
            <a:endParaRPr sz="2400"/>
          </a:p>
        </p:txBody>
      </p:sp>
      <p:pic>
        <p:nvPicPr>
          <p:cNvPr id="192" name="Google Shape;192;p30"/>
          <p:cNvPicPr preferRelativeResize="0"/>
          <p:nvPr/>
        </p:nvPicPr>
        <p:blipFill>
          <a:blip r:embed="rId3">
            <a:alphaModFix/>
          </a:blip>
          <a:stretch>
            <a:fillRect/>
          </a:stretch>
        </p:blipFill>
        <p:spPr>
          <a:xfrm>
            <a:off x="152400" y="2206388"/>
            <a:ext cx="8686800" cy="19526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31"/>
          <p:cNvSpPr txBox="1">
            <a:spLocks noGrp="1"/>
          </p:cNvSpPr>
          <p:nvPr>
            <p:ph type="title"/>
          </p:nvPr>
        </p:nvSpPr>
        <p:spPr>
          <a:xfrm>
            <a:off x="593325" y="968000"/>
            <a:ext cx="80271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Early Selection: Treisman’s attenuation model of attention (1964):</a:t>
            </a:r>
            <a:endParaRPr/>
          </a:p>
          <a:p>
            <a:pPr marL="0" lvl="0" indent="0" algn="l" rtl="0">
              <a:spcBef>
                <a:spcPts val="0"/>
              </a:spcBef>
              <a:spcAft>
                <a:spcPts val="0"/>
              </a:spcAft>
              <a:buNone/>
            </a:pPr>
            <a:r>
              <a:rPr lang="en" sz="1800"/>
              <a:t>Your Name: low threshold; “Whitehead”: probably high threshold</a:t>
            </a:r>
            <a:endParaRPr sz="1800"/>
          </a:p>
        </p:txBody>
      </p:sp>
      <p:pic>
        <p:nvPicPr>
          <p:cNvPr id="198" name="Google Shape;198;p31"/>
          <p:cNvPicPr preferRelativeResize="0"/>
          <p:nvPr/>
        </p:nvPicPr>
        <p:blipFill>
          <a:blip r:embed="rId3">
            <a:alphaModFix/>
          </a:blip>
          <a:stretch>
            <a:fillRect/>
          </a:stretch>
        </p:blipFill>
        <p:spPr>
          <a:xfrm>
            <a:off x="407950" y="1825400"/>
            <a:ext cx="8328093" cy="301329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4"/>
          <p:cNvSpPr txBox="1">
            <a:spLocks noGrp="1"/>
          </p:cNvSpPr>
          <p:nvPr>
            <p:ph type="title"/>
          </p:nvPr>
        </p:nvSpPr>
        <p:spPr>
          <a:xfrm>
            <a:off x="893700" y="205988"/>
            <a:ext cx="6462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Today’s Goals + Agenda</a:t>
            </a:r>
            <a:endParaRPr/>
          </a:p>
        </p:txBody>
      </p:sp>
      <p:sp>
        <p:nvSpPr>
          <p:cNvPr id="98" name="Google Shape;98;p14"/>
          <p:cNvSpPr txBox="1">
            <a:spLocks noGrp="1"/>
          </p:cNvSpPr>
          <p:nvPr>
            <p:ph type="body" idx="1"/>
          </p:nvPr>
        </p:nvSpPr>
        <p:spPr>
          <a:xfrm>
            <a:off x="893700" y="1373600"/>
            <a:ext cx="7829700" cy="3552300"/>
          </a:xfrm>
          <a:prstGeom prst="rect">
            <a:avLst/>
          </a:prstGeom>
        </p:spPr>
        <p:txBody>
          <a:bodyPr spcFirstLastPara="1" wrap="square" lIns="91425" tIns="91425" rIns="91425" bIns="91425" anchor="t" anchorCtr="0">
            <a:noAutofit/>
          </a:bodyPr>
          <a:lstStyle/>
          <a:p>
            <a:pPr marL="457200" lvl="0" indent="-317500" algn="l" rtl="0">
              <a:spcBef>
                <a:spcPts val="600"/>
              </a:spcBef>
              <a:spcAft>
                <a:spcPts val="0"/>
              </a:spcAft>
              <a:buSzPts val="1400"/>
              <a:buAutoNum type="arabicPeriod"/>
            </a:pPr>
            <a:r>
              <a:rPr lang="en" sz="1400" b="1"/>
              <a:t>LO1: Continue to build a supportive classroom culture &amp; discuss science communication</a:t>
            </a:r>
            <a:endParaRPr sz="1400" b="1"/>
          </a:p>
          <a:p>
            <a:pPr marL="914400" lvl="1" indent="-317500" algn="l" rtl="0">
              <a:spcBef>
                <a:spcPts val="0"/>
              </a:spcBef>
              <a:spcAft>
                <a:spcPts val="0"/>
              </a:spcAft>
              <a:buSzPts val="1400"/>
              <a:buChar char="○"/>
            </a:pPr>
            <a:r>
              <a:rPr lang="en" sz="1400"/>
              <a:t>Generate grading rubric for tweet summary assignment as a class</a:t>
            </a:r>
            <a:endParaRPr sz="1400"/>
          </a:p>
          <a:p>
            <a:pPr marL="914400" lvl="1" indent="-317500" algn="l" rtl="0">
              <a:spcBef>
                <a:spcPts val="0"/>
              </a:spcBef>
              <a:spcAft>
                <a:spcPts val="0"/>
              </a:spcAft>
              <a:buSzPts val="1400"/>
              <a:buChar char="○"/>
            </a:pPr>
            <a:r>
              <a:rPr lang="en" sz="1400"/>
              <a:t>Gallery walk: peer feedback on the tweet summary assignment, given rubric</a:t>
            </a:r>
            <a:endParaRPr sz="1400"/>
          </a:p>
          <a:p>
            <a:pPr marL="457200" lvl="0" indent="-317500" algn="l" rtl="0">
              <a:spcBef>
                <a:spcPts val="0"/>
              </a:spcBef>
              <a:spcAft>
                <a:spcPts val="0"/>
              </a:spcAft>
              <a:buSzPts val="1400"/>
              <a:buAutoNum type="arabicPeriod"/>
            </a:pPr>
            <a:r>
              <a:rPr lang="en" sz="1400" b="1"/>
              <a:t>LO2: Apply principles of good science communication</a:t>
            </a:r>
            <a:endParaRPr sz="1400" b="1"/>
          </a:p>
          <a:p>
            <a:pPr marL="914400" lvl="1" indent="-317500" algn="l" rtl="0">
              <a:spcBef>
                <a:spcPts val="0"/>
              </a:spcBef>
              <a:spcAft>
                <a:spcPts val="0"/>
              </a:spcAft>
              <a:buSzPts val="1400"/>
              <a:buChar char="○"/>
            </a:pPr>
            <a:r>
              <a:rPr lang="en" sz="1400"/>
              <a:t>Apply list of science communication principles we generated to handouts with good and bad headlines and lead sentences &amp; clarify headline/lead assignment</a:t>
            </a:r>
            <a:endParaRPr sz="1400"/>
          </a:p>
          <a:p>
            <a:pPr marL="457200" lvl="0" indent="-317500" algn="l" rtl="0">
              <a:spcBef>
                <a:spcPts val="0"/>
              </a:spcBef>
              <a:spcAft>
                <a:spcPts val="0"/>
              </a:spcAft>
              <a:buSzPts val="1400"/>
              <a:buAutoNum type="arabicPeriod"/>
            </a:pPr>
            <a:r>
              <a:rPr lang="en" sz="1400" b="1"/>
              <a:t>LO3: Describe the basic fundamental principles of attention</a:t>
            </a:r>
            <a:endParaRPr sz="1400" b="1"/>
          </a:p>
          <a:p>
            <a:pPr marL="914400" lvl="1" indent="-317500" algn="l" rtl="0">
              <a:spcBef>
                <a:spcPts val="0"/>
              </a:spcBef>
              <a:spcAft>
                <a:spcPts val="0"/>
              </a:spcAft>
              <a:buSzPts val="1400"/>
              <a:buChar char="○"/>
            </a:pPr>
            <a:r>
              <a:rPr lang="en" sz="1400"/>
              <a:t>Demos: visual search, change blindness, selective attention (STR) &amp; brief lecture/guide</a:t>
            </a:r>
            <a:endParaRPr sz="1400"/>
          </a:p>
          <a:p>
            <a:pPr marL="914400" lvl="1" indent="-317500" algn="l" rtl="0">
              <a:spcBef>
                <a:spcPts val="0"/>
              </a:spcBef>
              <a:spcAft>
                <a:spcPts val="0"/>
              </a:spcAft>
              <a:buSzPts val="1400"/>
              <a:buChar char="○"/>
            </a:pPr>
            <a:r>
              <a:rPr lang="en" sz="1400"/>
              <a:t>If there’s time: How do lay theories of attention (e.g., NPR podcast) fit in with these theories? Contrast with </a:t>
            </a:r>
            <a:r>
              <a:rPr lang="en" sz="1400" u="sng">
                <a:solidFill>
                  <a:schemeClr val="hlink"/>
                </a:solidFill>
                <a:hlinkClick r:id="rId3"/>
              </a:rPr>
              <a:t>Russ Poldrack</a:t>
            </a:r>
            <a:r>
              <a:rPr lang="en" sz="1400"/>
              <a:t> blog post.</a:t>
            </a:r>
            <a:endParaRPr sz="1400"/>
          </a:p>
          <a:p>
            <a:pPr marL="457200" lvl="0" indent="-317500" algn="l" rtl="0">
              <a:spcBef>
                <a:spcPts val="0"/>
              </a:spcBef>
              <a:spcAft>
                <a:spcPts val="0"/>
              </a:spcAft>
              <a:buSzPts val="1400"/>
              <a:buAutoNum type="arabicPeriod"/>
            </a:pPr>
            <a:r>
              <a:rPr lang="en" sz="1400" b="1"/>
              <a:t>LO4: Summarize and critically analyze academic journal articles</a:t>
            </a:r>
            <a:endParaRPr sz="1400" b="1"/>
          </a:p>
          <a:p>
            <a:pPr marL="914400" lvl="1" indent="-317500" algn="l" rtl="0">
              <a:spcBef>
                <a:spcPts val="0"/>
              </a:spcBef>
              <a:spcAft>
                <a:spcPts val="0"/>
              </a:spcAft>
              <a:buSzPts val="1400"/>
              <a:buChar char="○"/>
            </a:pPr>
            <a:r>
              <a:rPr lang="en" sz="1400"/>
              <a:t>Discuss Kang &amp; Wheatley (2017) &amp; Middlebrooks et al. (2017)</a:t>
            </a:r>
            <a:endParaRPr sz="1400"/>
          </a:p>
          <a:p>
            <a:pPr marL="0" lvl="0" indent="0" algn="l" rtl="0">
              <a:spcBef>
                <a:spcPts val="600"/>
              </a:spcBef>
              <a:spcAft>
                <a:spcPts val="0"/>
              </a:spcAft>
              <a:buNone/>
            </a:pPr>
            <a:endParaRPr sz="140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32"/>
          <p:cNvSpPr txBox="1">
            <a:spLocks noGrp="1"/>
          </p:cNvSpPr>
          <p:nvPr>
            <p:ph type="title"/>
          </p:nvPr>
        </p:nvSpPr>
        <p:spPr>
          <a:xfrm>
            <a:off x="893700" y="205988"/>
            <a:ext cx="6462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Late Selection Models</a:t>
            </a:r>
            <a:endParaRPr/>
          </a:p>
        </p:txBody>
      </p:sp>
      <p:sp>
        <p:nvSpPr>
          <p:cNvPr id="204" name="Google Shape;204;p32"/>
          <p:cNvSpPr txBox="1">
            <a:spLocks noGrp="1"/>
          </p:cNvSpPr>
          <p:nvPr>
            <p:ph type="body" idx="1"/>
          </p:nvPr>
        </p:nvSpPr>
        <p:spPr>
          <a:xfrm>
            <a:off x="512700" y="4220900"/>
            <a:ext cx="7782600" cy="857400"/>
          </a:xfrm>
          <a:prstGeom prst="rect">
            <a:avLst/>
          </a:prstGeom>
        </p:spPr>
        <p:txBody>
          <a:bodyPr spcFirstLastPara="1" wrap="square" lIns="91425" tIns="91425" rIns="91425" bIns="91425" anchor="t" anchorCtr="0">
            <a:noAutofit/>
          </a:bodyPr>
          <a:lstStyle/>
          <a:p>
            <a:pPr marL="457200" lvl="0" indent="-342900" algn="l" rtl="0">
              <a:spcBef>
                <a:spcPts val="600"/>
              </a:spcBef>
              <a:spcAft>
                <a:spcPts val="0"/>
              </a:spcAft>
              <a:buSzPts val="1800"/>
              <a:buChar char="▷"/>
            </a:pPr>
            <a:r>
              <a:rPr lang="en" sz="1800"/>
              <a:t>People used dichotic listening tasks to differentiate the models, but no one answer to early vs. late debate</a:t>
            </a:r>
            <a:endParaRPr sz="1800"/>
          </a:p>
        </p:txBody>
      </p:sp>
      <p:pic>
        <p:nvPicPr>
          <p:cNvPr id="205" name="Google Shape;205;p32"/>
          <p:cNvPicPr preferRelativeResize="0"/>
          <p:nvPr/>
        </p:nvPicPr>
        <p:blipFill rotWithShape="1">
          <a:blip r:embed="rId3">
            <a:alphaModFix/>
          </a:blip>
          <a:srcRect t="8575"/>
          <a:stretch/>
        </p:blipFill>
        <p:spPr>
          <a:xfrm>
            <a:off x="406350" y="1126887"/>
            <a:ext cx="4473601" cy="3072813"/>
          </a:xfrm>
          <a:prstGeom prst="rect">
            <a:avLst/>
          </a:prstGeom>
          <a:noFill/>
          <a:ln>
            <a:noFill/>
          </a:ln>
        </p:spPr>
      </p:pic>
      <p:pic>
        <p:nvPicPr>
          <p:cNvPr id="206" name="Google Shape;206;p32"/>
          <p:cNvPicPr preferRelativeResize="0"/>
          <p:nvPr/>
        </p:nvPicPr>
        <p:blipFill>
          <a:blip r:embed="rId4">
            <a:alphaModFix/>
          </a:blip>
          <a:stretch>
            <a:fillRect/>
          </a:stretch>
        </p:blipFill>
        <p:spPr>
          <a:xfrm>
            <a:off x="5138701" y="1063388"/>
            <a:ext cx="3852900" cy="313630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33"/>
          <p:cNvSpPr txBox="1">
            <a:spLocks noGrp="1"/>
          </p:cNvSpPr>
          <p:nvPr>
            <p:ph type="title"/>
          </p:nvPr>
        </p:nvSpPr>
        <p:spPr>
          <a:xfrm>
            <a:off x="893700" y="205988"/>
            <a:ext cx="6462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Top-down vs. Bottom-up</a:t>
            </a:r>
            <a:endParaRPr/>
          </a:p>
        </p:txBody>
      </p:sp>
      <p:sp>
        <p:nvSpPr>
          <p:cNvPr id="212" name="Google Shape;212;p33"/>
          <p:cNvSpPr txBox="1">
            <a:spLocks noGrp="1"/>
          </p:cNvSpPr>
          <p:nvPr>
            <p:ph type="body" idx="1"/>
          </p:nvPr>
        </p:nvSpPr>
        <p:spPr>
          <a:xfrm>
            <a:off x="893700" y="1373588"/>
            <a:ext cx="6462600" cy="35523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Clr>
                <a:schemeClr val="dk1"/>
              </a:buClr>
              <a:buSzPts val="1100"/>
              <a:buFont typeface="Arial"/>
              <a:buNone/>
            </a:pPr>
            <a:r>
              <a:rPr lang="en" sz="2400"/>
              <a:t>Bottom-up: usually refers to start of stimulus processing (salient features of an environment)</a:t>
            </a:r>
            <a:endParaRPr sz="2400"/>
          </a:p>
          <a:p>
            <a:pPr marL="0" lvl="0" indent="0" algn="l" rtl="0">
              <a:spcBef>
                <a:spcPts val="600"/>
              </a:spcBef>
              <a:spcAft>
                <a:spcPts val="0"/>
              </a:spcAft>
              <a:buClr>
                <a:schemeClr val="dk1"/>
              </a:buClr>
              <a:buSzPts val="1100"/>
              <a:buFont typeface="Arial"/>
              <a:buNone/>
            </a:pPr>
            <a:endParaRPr sz="2400"/>
          </a:p>
          <a:p>
            <a:pPr marL="0" lvl="0" indent="0" algn="l" rtl="0">
              <a:spcBef>
                <a:spcPts val="600"/>
              </a:spcBef>
              <a:spcAft>
                <a:spcPts val="0"/>
              </a:spcAft>
              <a:buClr>
                <a:schemeClr val="dk1"/>
              </a:buClr>
              <a:buSzPts val="1100"/>
              <a:buFont typeface="Arial"/>
              <a:buNone/>
            </a:pPr>
            <a:r>
              <a:rPr lang="en" sz="2400"/>
              <a:t>Top-down: processing originating in the brain, possibly other signals modulating bottom-up</a:t>
            </a:r>
            <a:endParaRPr sz="2400"/>
          </a:p>
          <a:p>
            <a:pPr marL="0" lvl="0" indent="0" algn="l" rtl="0">
              <a:spcBef>
                <a:spcPts val="600"/>
              </a:spcBef>
              <a:spcAft>
                <a:spcPts val="0"/>
              </a:spcAft>
              <a:buNone/>
            </a:pPr>
            <a:endParaRPr sz="2400"/>
          </a:p>
          <a:p>
            <a:pPr marL="0" lvl="0" indent="0" algn="l" rtl="0">
              <a:spcBef>
                <a:spcPts val="600"/>
              </a:spcBef>
              <a:spcAft>
                <a:spcPts val="0"/>
              </a:spcAft>
              <a:buNone/>
            </a:pPr>
            <a:r>
              <a:rPr lang="en" sz="2400"/>
              <a:t>Stroop effect is traditionally explained as conflict between top-down vs. bottom-up</a:t>
            </a:r>
            <a:endParaRPr sz="240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34"/>
          <p:cNvSpPr txBox="1">
            <a:spLocks noGrp="1"/>
          </p:cNvSpPr>
          <p:nvPr>
            <p:ph type="title"/>
          </p:nvPr>
        </p:nvSpPr>
        <p:spPr>
          <a:xfrm>
            <a:off x="893700" y="205988"/>
            <a:ext cx="6462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Attentional Capture</a:t>
            </a:r>
            <a:endParaRPr/>
          </a:p>
        </p:txBody>
      </p:sp>
      <p:pic>
        <p:nvPicPr>
          <p:cNvPr id="218" name="Google Shape;218;p34" descr="dubstep light dancers" title="dubstep light dancers">
            <a:hlinkClick r:id="rId3"/>
          </p:cNvPr>
          <p:cNvPicPr preferRelativeResize="0"/>
          <p:nvPr/>
        </p:nvPicPr>
        <p:blipFill>
          <a:blip r:embed="rId4">
            <a:alphaModFix/>
          </a:blip>
          <a:stretch>
            <a:fillRect/>
          </a:stretch>
        </p:blipFill>
        <p:spPr>
          <a:xfrm>
            <a:off x="2286000" y="1222863"/>
            <a:ext cx="4572000" cy="34290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35"/>
          <p:cNvSpPr txBox="1">
            <a:spLocks noGrp="1"/>
          </p:cNvSpPr>
          <p:nvPr>
            <p:ph type="title"/>
          </p:nvPr>
        </p:nvSpPr>
        <p:spPr>
          <a:xfrm>
            <a:off x="893700" y="205988"/>
            <a:ext cx="6462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Do you notice anything?</a:t>
            </a:r>
            <a:endParaRPr/>
          </a:p>
        </p:txBody>
      </p:sp>
      <p:pic>
        <p:nvPicPr>
          <p:cNvPr id="224" name="Google Shape;224;p35" descr="First half is from &quot;Mind Control,&quot; S01E02.  Second half is from &quot;Trick of the Mind,&quot; S03E04. &#10; &#10;You can be fooled no matter how smart you think you are. Don't think you can be fooled?  Just watch this video: http://www.youtube.com/watch?v=voAntzB7EwE &#10; &#10;The face at 3:03 is just an editing error.  I did not intend for a subliminal message." title="Derren Brown - Person Swap">
            <a:hlinkClick r:id="rId3"/>
          </p:cNvPr>
          <p:cNvPicPr preferRelativeResize="0"/>
          <p:nvPr/>
        </p:nvPicPr>
        <p:blipFill>
          <a:blip r:embed="rId4">
            <a:alphaModFix/>
          </a:blip>
          <a:stretch>
            <a:fillRect/>
          </a:stretch>
        </p:blipFill>
        <p:spPr>
          <a:xfrm>
            <a:off x="2286000" y="1229938"/>
            <a:ext cx="4572000" cy="34290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36"/>
          <p:cNvSpPr txBox="1">
            <a:spLocks noGrp="1"/>
          </p:cNvSpPr>
          <p:nvPr>
            <p:ph type="title"/>
          </p:nvPr>
        </p:nvSpPr>
        <p:spPr>
          <a:xfrm>
            <a:off x="893700" y="205988"/>
            <a:ext cx="6462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Change Blindness</a:t>
            </a:r>
            <a:endParaRPr/>
          </a:p>
        </p:txBody>
      </p:sp>
      <p:pic>
        <p:nvPicPr>
          <p:cNvPr id="230" name="Google Shape;230;p36" descr="This video was created by Chris Chambers, with thanks to Ron Rensink for providing the specific examples of change blindness. For additional videos see: http://www2.psych.ubc.ca/~rensink/flicker/download/index.html" title="Change blindness demonstration">
            <a:hlinkClick r:id="rId3"/>
          </p:cNvPr>
          <p:cNvPicPr preferRelativeResize="0"/>
          <p:nvPr/>
        </p:nvPicPr>
        <p:blipFill>
          <a:blip r:embed="rId4">
            <a:alphaModFix/>
          </a:blip>
          <a:stretch>
            <a:fillRect/>
          </a:stretch>
        </p:blipFill>
        <p:spPr>
          <a:xfrm>
            <a:off x="2286000" y="1215788"/>
            <a:ext cx="4572000" cy="34290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37"/>
          <p:cNvSpPr txBox="1">
            <a:spLocks noGrp="1"/>
          </p:cNvSpPr>
          <p:nvPr>
            <p:ph type="title"/>
          </p:nvPr>
        </p:nvSpPr>
        <p:spPr>
          <a:xfrm>
            <a:off x="893700" y="510788"/>
            <a:ext cx="6462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Binding: Treisman’s Feature Integration Theory (1980)</a:t>
            </a:r>
            <a:endParaRPr/>
          </a:p>
        </p:txBody>
      </p:sp>
      <p:pic>
        <p:nvPicPr>
          <p:cNvPr id="236" name="Google Shape;236;p37"/>
          <p:cNvPicPr preferRelativeResize="0"/>
          <p:nvPr/>
        </p:nvPicPr>
        <p:blipFill>
          <a:blip r:embed="rId3">
            <a:alphaModFix/>
          </a:blip>
          <a:stretch>
            <a:fillRect/>
          </a:stretch>
        </p:blipFill>
        <p:spPr>
          <a:xfrm>
            <a:off x="2159200" y="1857363"/>
            <a:ext cx="5276850" cy="14287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38"/>
          <p:cNvSpPr txBox="1">
            <a:spLocks noGrp="1"/>
          </p:cNvSpPr>
          <p:nvPr>
            <p:ph type="title"/>
          </p:nvPr>
        </p:nvSpPr>
        <p:spPr>
          <a:xfrm>
            <a:off x="893700" y="205988"/>
            <a:ext cx="6462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Visual Search Task</a:t>
            </a:r>
            <a:endParaRPr/>
          </a:p>
        </p:txBody>
      </p:sp>
      <p:pic>
        <p:nvPicPr>
          <p:cNvPr id="242" name="Google Shape;242;p38"/>
          <p:cNvPicPr preferRelativeResize="0"/>
          <p:nvPr/>
        </p:nvPicPr>
        <p:blipFill>
          <a:blip r:embed="rId3">
            <a:alphaModFix/>
          </a:blip>
          <a:stretch>
            <a:fillRect/>
          </a:stretch>
        </p:blipFill>
        <p:spPr>
          <a:xfrm>
            <a:off x="4381500" y="3362188"/>
            <a:ext cx="381000" cy="990600"/>
          </a:xfrm>
          <a:prstGeom prst="rect">
            <a:avLst/>
          </a:prstGeom>
          <a:noFill/>
          <a:ln>
            <a:noFill/>
          </a:ln>
        </p:spPr>
      </p:pic>
      <p:sp>
        <p:nvSpPr>
          <p:cNvPr id="243" name="Google Shape;243;p38"/>
          <p:cNvSpPr txBox="1">
            <a:spLocks noGrp="1"/>
          </p:cNvSpPr>
          <p:nvPr>
            <p:ph type="body" idx="1"/>
          </p:nvPr>
        </p:nvSpPr>
        <p:spPr>
          <a:xfrm>
            <a:off x="893700" y="1373593"/>
            <a:ext cx="6462600" cy="14535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a:t>When you see these vertical lines, say “yes” as fast as you can. If there are none, say “no” as fast as you can.</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pic>
        <p:nvPicPr>
          <p:cNvPr id="248" name="Google Shape;248;p39"/>
          <p:cNvPicPr preferRelativeResize="0"/>
          <p:nvPr/>
        </p:nvPicPr>
        <p:blipFill>
          <a:blip r:embed="rId3">
            <a:alphaModFix/>
          </a:blip>
          <a:stretch>
            <a:fillRect/>
          </a:stretch>
        </p:blipFill>
        <p:spPr>
          <a:xfrm>
            <a:off x="2543175" y="614363"/>
            <a:ext cx="4057650" cy="39147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pic>
        <p:nvPicPr>
          <p:cNvPr id="253" name="Google Shape;253;p40"/>
          <p:cNvPicPr preferRelativeResize="0"/>
          <p:nvPr/>
        </p:nvPicPr>
        <p:blipFill>
          <a:blip r:embed="rId3">
            <a:alphaModFix/>
          </a:blip>
          <a:stretch>
            <a:fillRect/>
          </a:stretch>
        </p:blipFill>
        <p:spPr>
          <a:xfrm>
            <a:off x="2147888" y="344350"/>
            <a:ext cx="4848225" cy="427672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pic>
        <p:nvPicPr>
          <p:cNvPr id="258" name="Google Shape;258;p41"/>
          <p:cNvPicPr preferRelativeResize="0"/>
          <p:nvPr/>
        </p:nvPicPr>
        <p:blipFill>
          <a:blip r:embed="rId3">
            <a:alphaModFix/>
          </a:blip>
          <a:stretch>
            <a:fillRect/>
          </a:stretch>
        </p:blipFill>
        <p:spPr>
          <a:xfrm>
            <a:off x="2752725" y="781050"/>
            <a:ext cx="3638550" cy="35814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5"/>
          <p:cNvSpPr txBox="1">
            <a:spLocks noGrp="1"/>
          </p:cNvSpPr>
          <p:nvPr>
            <p:ph type="title"/>
          </p:nvPr>
        </p:nvSpPr>
        <p:spPr>
          <a:xfrm>
            <a:off x="893700" y="205988"/>
            <a:ext cx="6462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Quick PSA</a:t>
            </a:r>
            <a:endParaRPr/>
          </a:p>
        </p:txBody>
      </p:sp>
      <p:sp>
        <p:nvSpPr>
          <p:cNvPr id="104" name="Google Shape;104;p15"/>
          <p:cNvSpPr txBox="1">
            <a:spLocks noGrp="1"/>
          </p:cNvSpPr>
          <p:nvPr>
            <p:ph type="body" idx="1"/>
          </p:nvPr>
        </p:nvSpPr>
        <p:spPr>
          <a:xfrm>
            <a:off x="893700" y="1373588"/>
            <a:ext cx="6462600" cy="3552300"/>
          </a:xfrm>
          <a:prstGeom prst="rect">
            <a:avLst/>
          </a:prstGeom>
        </p:spPr>
        <p:txBody>
          <a:bodyPr spcFirstLastPara="1" wrap="square" lIns="91425" tIns="91425" rIns="91425" bIns="91425" anchor="t" anchorCtr="0">
            <a:noAutofit/>
          </a:bodyPr>
          <a:lstStyle/>
          <a:p>
            <a:pPr marL="457200" lvl="0" indent="-342900" algn="l" rtl="0">
              <a:spcBef>
                <a:spcPts val="600"/>
              </a:spcBef>
              <a:spcAft>
                <a:spcPts val="0"/>
              </a:spcAft>
              <a:buSzPts val="1800"/>
              <a:buChar char="▷"/>
            </a:pPr>
            <a:r>
              <a:rPr lang="en" sz="1800"/>
              <a:t>“Exploratory” research means that it was not hypothesized from the beginning and that researchers are just exploring relationships in the data.</a:t>
            </a:r>
            <a:endParaRPr sz="1800"/>
          </a:p>
          <a:p>
            <a:pPr marL="914400" lvl="1" indent="-342900" algn="l" rtl="0">
              <a:spcBef>
                <a:spcPts val="0"/>
              </a:spcBef>
              <a:spcAft>
                <a:spcPts val="0"/>
              </a:spcAft>
              <a:buSzPts val="1800"/>
              <a:buChar char="○"/>
            </a:pPr>
            <a:r>
              <a:rPr lang="en" sz="1800"/>
              <a:t>This is not inherently bad; what’s bad is if people don’t acknowledge what is exploratory</a:t>
            </a:r>
            <a:endParaRPr sz="1800"/>
          </a:p>
          <a:p>
            <a:pPr marL="0" lvl="0" indent="0" algn="l" rtl="0">
              <a:spcBef>
                <a:spcPts val="600"/>
              </a:spcBef>
              <a:spcAft>
                <a:spcPts val="0"/>
              </a:spcAft>
              <a:buNone/>
            </a:pPr>
            <a:endParaRPr sz="1800"/>
          </a:p>
          <a:p>
            <a:pPr marL="457200" lvl="0" indent="-342900" algn="l" rtl="0">
              <a:spcBef>
                <a:spcPts val="600"/>
              </a:spcBef>
              <a:spcAft>
                <a:spcPts val="0"/>
              </a:spcAft>
              <a:buSzPts val="1800"/>
              <a:buChar char="▷"/>
            </a:pPr>
            <a:r>
              <a:rPr lang="en" sz="1800"/>
              <a:t>Amazon Mechanical Turk is crowdsourced research</a:t>
            </a:r>
            <a:endParaRPr sz="1800"/>
          </a:p>
          <a:p>
            <a:pPr marL="0" lvl="0" indent="0" algn="l" rtl="0">
              <a:spcBef>
                <a:spcPts val="600"/>
              </a:spcBef>
              <a:spcAft>
                <a:spcPts val="0"/>
              </a:spcAft>
              <a:buNone/>
            </a:pPr>
            <a:endParaRPr sz="180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pic>
        <p:nvPicPr>
          <p:cNvPr id="263" name="Google Shape;263;p42"/>
          <p:cNvPicPr preferRelativeResize="0"/>
          <p:nvPr/>
        </p:nvPicPr>
        <p:blipFill>
          <a:blip r:embed="rId3">
            <a:alphaModFix/>
          </a:blip>
          <a:stretch>
            <a:fillRect/>
          </a:stretch>
        </p:blipFill>
        <p:spPr>
          <a:xfrm>
            <a:off x="671500" y="152400"/>
            <a:ext cx="7800991" cy="4838699"/>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43"/>
          <p:cNvSpPr txBox="1">
            <a:spLocks noGrp="1"/>
          </p:cNvSpPr>
          <p:nvPr>
            <p:ph type="title"/>
          </p:nvPr>
        </p:nvSpPr>
        <p:spPr>
          <a:xfrm>
            <a:off x="893700" y="510788"/>
            <a:ext cx="6462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Instead of vertical lines, look for red lines</a:t>
            </a:r>
            <a:endParaRPr/>
          </a:p>
        </p:txBody>
      </p:sp>
      <p:pic>
        <p:nvPicPr>
          <p:cNvPr id="269" name="Google Shape;269;p43"/>
          <p:cNvPicPr preferRelativeResize="0"/>
          <p:nvPr/>
        </p:nvPicPr>
        <p:blipFill>
          <a:blip r:embed="rId3">
            <a:alphaModFix/>
          </a:blip>
          <a:stretch>
            <a:fillRect/>
          </a:stretch>
        </p:blipFill>
        <p:spPr>
          <a:xfrm>
            <a:off x="4076700" y="2571738"/>
            <a:ext cx="990600" cy="3810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pic>
        <p:nvPicPr>
          <p:cNvPr id="274" name="Google Shape;274;p44"/>
          <p:cNvPicPr preferRelativeResize="0"/>
          <p:nvPr/>
        </p:nvPicPr>
        <p:blipFill>
          <a:blip r:embed="rId3">
            <a:alphaModFix/>
          </a:blip>
          <a:stretch>
            <a:fillRect/>
          </a:stretch>
        </p:blipFill>
        <p:spPr>
          <a:xfrm>
            <a:off x="1074188" y="152400"/>
            <a:ext cx="6995613" cy="4838701"/>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pic>
        <p:nvPicPr>
          <p:cNvPr id="279" name="Google Shape;279;p45"/>
          <p:cNvPicPr preferRelativeResize="0"/>
          <p:nvPr/>
        </p:nvPicPr>
        <p:blipFill>
          <a:blip r:embed="rId3">
            <a:alphaModFix/>
          </a:blip>
          <a:stretch>
            <a:fillRect/>
          </a:stretch>
        </p:blipFill>
        <p:spPr>
          <a:xfrm>
            <a:off x="845450" y="152400"/>
            <a:ext cx="7453092" cy="48387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46"/>
          <p:cNvSpPr txBox="1">
            <a:spLocks noGrp="1"/>
          </p:cNvSpPr>
          <p:nvPr>
            <p:ph type="title"/>
          </p:nvPr>
        </p:nvSpPr>
        <p:spPr>
          <a:xfrm>
            <a:off x="893700" y="205988"/>
            <a:ext cx="6462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Conjunction Search</a:t>
            </a:r>
            <a:endParaRPr/>
          </a:p>
        </p:txBody>
      </p:sp>
      <p:sp>
        <p:nvSpPr>
          <p:cNvPr id="285" name="Google Shape;285;p46"/>
          <p:cNvSpPr txBox="1">
            <a:spLocks noGrp="1"/>
          </p:cNvSpPr>
          <p:nvPr>
            <p:ph type="body" idx="1"/>
          </p:nvPr>
        </p:nvSpPr>
        <p:spPr>
          <a:xfrm>
            <a:off x="893700" y="1373588"/>
            <a:ext cx="6462600" cy="35523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a:t>If there are red vertical lines say “yes” as fast as you can. If there are no red vertical lines say “no” as fast as you can. There must be lines that are red AND vertical for a “yes.”</a:t>
            </a:r>
            <a:endParaRPr/>
          </a:p>
        </p:txBody>
      </p:sp>
      <p:pic>
        <p:nvPicPr>
          <p:cNvPr id="286" name="Google Shape;286;p46"/>
          <p:cNvPicPr preferRelativeResize="0"/>
          <p:nvPr/>
        </p:nvPicPr>
        <p:blipFill>
          <a:blip r:embed="rId3">
            <a:alphaModFix/>
          </a:blip>
          <a:stretch>
            <a:fillRect/>
          </a:stretch>
        </p:blipFill>
        <p:spPr>
          <a:xfrm>
            <a:off x="7875150" y="2076450"/>
            <a:ext cx="381000" cy="9906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pic>
        <p:nvPicPr>
          <p:cNvPr id="291" name="Google Shape;291;p47"/>
          <p:cNvPicPr preferRelativeResize="0"/>
          <p:nvPr/>
        </p:nvPicPr>
        <p:blipFill>
          <a:blip r:embed="rId3">
            <a:alphaModFix/>
          </a:blip>
          <a:stretch>
            <a:fillRect/>
          </a:stretch>
        </p:blipFill>
        <p:spPr>
          <a:xfrm>
            <a:off x="979750" y="152400"/>
            <a:ext cx="7184489" cy="48387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pic>
        <p:nvPicPr>
          <p:cNvPr id="296" name="Google Shape;296;p48"/>
          <p:cNvPicPr preferRelativeResize="0"/>
          <p:nvPr/>
        </p:nvPicPr>
        <p:blipFill>
          <a:blip r:embed="rId3">
            <a:alphaModFix/>
          </a:blip>
          <a:stretch>
            <a:fillRect/>
          </a:stretch>
        </p:blipFill>
        <p:spPr>
          <a:xfrm>
            <a:off x="840388" y="152400"/>
            <a:ext cx="7463225" cy="48387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p49"/>
          <p:cNvSpPr txBox="1">
            <a:spLocks noGrp="1"/>
          </p:cNvSpPr>
          <p:nvPr>
            <p:ph type="title"/>
          </p:nvPr>
        </p:nvSpPr>
        <p:spPr>
          <a:xfrm>
            <a:off x="893700" y="205988"/>
            <a:ext cx="6462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Typical Results</a:t>
            </a:r>
            <a:endParaRPr/>
          </a:p>
        </p:txBody>
      </p:sp>
      <p:pic>
        <p:nvPicPr>
          <p:cNvPr id="302" name="Google Shape;302;p49"/>
          <p:cNvPicPr preferRelativeResize="0"/>
          <p:nvPr/>
        </p:nvPicPr>
        <p:blipFill>
          <a:blip r:embed="rId3">
            <a:alphaModFix/>
          </a:blip>
          <a:stretch>
            <a:fillRect/>
          </a:stretch>
        </p:blipFill>
        <p:spPr>
          <a:xfrm>
            <a:off x="552338" y="1215788"/>
            <a:ext cx="7145324" cy="3775313"/>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50"/>
          <p:cNvSpPr txBox="1">
            <a:spLocks noGrp="1"/>
          </p:cNvSpPr>
          <p:nvPr>
            <p:ph type="title"/>
          </p:nvPr>
        </p:nvSpPr>
        <p:spPr>
          <a:xfrm>
            <a:off x="893700" y="205988"/>
            <a:ext cx="6462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Applications of Visual Search</a:t>
            </a:r>
            <a:endParaRPr/>
          </a:p>
        </p:txBody>
      </p:sp>
      <p:sp>
        <p:nvSpPr>
          <p:cNvPr id="308" name="Google Shape;308;p50"/>
          <p:cNvSpPr txBox="1">
            <a:spLocks noGrp="1"/>
          </p:cNvSpPr>
          <p:nvPr>
            <p:ph type="body" idx="1"/>
          </p:nvPr>
        </p:nvSpPr>
        <p:spPr>
          <a:xfrm>
            <a:off x="893700" y="1373588"/>
            <a:ext cx="6462600" cy="35523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u="sng">
                <a:solidFill>
                  <a:schemeClr val="hlink"/>
                </a:solidFill>
                <a:hlinkClick r:id="rId3"/>
              </a:rPr>
              <a:t>https://vimeo.com/324295540</a:t>
            </a:r>
            <a:endParaRPr/>
          </a:p>
          <a:p>
            <a:pPr marL="0" lvl="0" indent="0" algn="l" rtl="0">
              <a:spcBef>
                <a:spcPts val="600"/>
              </a:spcBef>
              <a:spcAft>
                <a:spcPts val="0"/>
              </a:spcAft>
              <a:buNone/>
            </a:pPr>
            <a:r>
              <a:rPr lang="en" u="sng">
                <a:solidFill>
                  <a:schemeClr val="hlink"/>
                </a:solidFill>
                <a:hlinkClick r:id="rId4"/>
              </a:rPr>
              <a:t>https://vimeo.com/329433357</a:t>
            </a:r>
            <a:endParaRPr/>
          </a:p>
          <a:p>
            <a:pPr marL="0" lvl="0" indent="0" algn="l" rtl="0">
              <a:spcBef>
                <a:spcPts val="600"/>
              </a:spcBef>
              <a:spcAft>
                <a:spcPts val="0"/>
              </a:spcAft>
              <a:buNone/>
            </a:pPr>
            <a:endParaRPr/>
          </a:p>
          <a:p>
            <a:pPr marL="0" lvl="0" indent="0" algn="l" rtl="0">
              <a:spcBef>
                <a:spcPts val="600"/>
              </a:spcBef>
              <a:spcAft>
                <a:spcPts val="0"/>
              </a:spcAft>
              <a:buNone/>
            </a:pPr>
            <a:r>
              <a:rPr lang="en"/>
              <a:t>E.g., radiology scanning for cancer, TSA airport officers scanning bags</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3" name="Google Shape;313;p51"/>
          <p:cNvSpPr txBox="1">
            <a:spLocks noGrp="1"/>
          </p:cNvSpPr>
          <p:nvPr>
            <p:ph type="title"/>
          </p:nvPr>
        </p:nvSpPr>
        <p:spPr>
          <a:xfrm>
            <a:off x="893700" y="205988"/>
            <a:ext cx="6462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Takeaways</a:t>
            </a:r>
            <a:endParaRPr/>
          </a:p>
        </p:txBody>
      </p:sp>
      <p:sp>
        <p:nvSpPr>
          <p:cNvPr id="314" name="Google Shape;314;p51"/>
          <p:cNvSpPr txBox="1">
            <a:spLocks noGrp="1"/>
          </p:cNvSpPr>
          <p:nvPr>
            <p:ph type="body" idx="1"/>
          </p:nvPr>
        </p:nvSpPr>
        <p:spPr>
          <a:xfrm>
            <a:off x="893700" y="1373600"/>
            <a:ext cx="7585200" cy="3552300"/>
          </a:xfrm>
          <a:prstGeom prst="rect">
            <a:avLst/>
          </a:prstGeom>
        </p:spPr>
        <p:txBody>
          <a:bodyPr spcFirstLastPara="1" wrap="square" lIns="91425" tIns="91425" rIns="91425" bIns="91425" anchor="t" anchorCtr="0">
            <a:noAutofit/>
          </a:bodyPr>
          <a:lstStyle/>
          <a:p>
            <a:pPr marL="457200" lvl="0" indent="-342900" algn="l" rtl="0">
              <a:spcBef>
                <a:spcPts val="600"/>
              </a:spcBef>
              <a:spcAft>
                <a:spcPts val="0"/>
              </a:spcAft>
              <a:buSzPts val="1800"/>
              <a:buChar char="▷"/>
            </a:pPr>
            <a:r>
              <a:rPr lang="en" sz="1800"/>
              <a:t>In an early selection model, attention has to happen before [most of the] higher-level processing.  In a late selection model, [at least some] processing occurs before attention.</a:t>
            </a:r>
            <a:endParaRPr sz="1800"/>
          </a:p>
          <a:p>
            <a:pPr marL="0" lvl="0" indent="0" algn="l" rtl="0">
              <a:spcBef>
                <a:spcPts val="600"/>
              </a:spcBef>
              <a:spcAft>
                <a:spcPts val="0"/>
              </a:spcAft>
              <a:buClr>
                <a:schemeClr val="dk1"/>
              </a:buClr>
              <a:buSzPts val="1100"/>
              <a:buFont typeface="Arial"/>
              <a:buNone/>
            </a:pPr>
            <a:endParaRPr sz="600"/>
          </a:p>
          <a:p>
            <a:pPr marL="457200" lvl="0" indent="-342900" algn="l" rtl="0">
              <a:spcBef>
                <a:spcPts val="600"/>
              </a:spcBef>
              <a:spcAft>
                <a:spcPts val="0"/>
              </a:spcAft>
              <a:buSzPts val="1800"/>
              <a:buChar char="▷"/>
            </a:pPr>
            <a:r>
              <a:rPr lang="en" sz="1800"/>
              <a:t>There’s some evidence for both early selection and late selection; it depends on the context (e.g., different dichotic listening tasks).</a:t>
            </a:r>
            <a:endParaRPr sz="1800"/>
          </a:p>
          <a:p>
            <a:pPr marL="0" lvl="0" indent="0" algn="l" rtl="0">
              <a:spcBef>
                <a:spcPts val="600"/>
              </a:spcBef>
              <a:spcAft>
                <a:spcPts val="0"/>
              </a:spcAft>
              <a:buClr>
                <a:schemeClr val="dk1"/>
              </a:buClr>
              <a:buSzPts val="1100"/>
              <a:buFont typeface="Arial"/>
              <a:buNone/>
            </a:pPr>
            <a:endParaRPr sz="600"/>
          </a:p>
          <a:p>
            <a:pPr marL="457200" lvl="0" indent="-342900" algn="l" rtl="0">
              <a:spcBef>
                <a:spcPts val="600"/>
              </a:spcBef>
              <a:spcAft>
                <a:spcPts val="0"/>
              </a:spcAft>
              <a:buSzPts val="1800"/>
              <a:buChar char="▷"/>
            </a:pPr>
            <a:r>
              <a:rPr lang="en" sz="1800"/>
              <a:t>Sometimes voluntary effort is involved in attending (or ignoring), and sometimes it isn’t. We also don’t pay attention to everything.</a:t>
            </a:r>
            <a:endParaRPr sz="1800"/>
          </a:p>
          <a:p>
            <a:pPr marL="457200" lvl="0" indent="0" algn="l" rtl="0">
              <a:spcBef>
                <a:spcPts val="600"/>
              </a:spcBef>
              <a:spcAft>
                <a:spcPts val="0"/>
              </a:spcAft>
              <a:buNone/>
            </a:pPr>
            <a:endParaRPr sz="600"/>
          </a:p>
          <a:p>
            <a:pPr marL="457200" lvl="0" indent="-342900" algn="l" rtl="0">
              <a:spcBef>
                <a:spcPts val="600"/>
              </a:spcBef>
              <a:spcAft>
                <a:spcPts val="0"/>
              </a:spcAft>
              <a:buSzPts val="1800"/>
              <a:buChar char="▷"/>
            </a:pPr>
            <a:r>
              <a:rPr lang="en" sz="1800"/>
              <a:t>Attention is selective, capacity-limited, internal/external, covert/overt, related to arousal.</a:t>
            </a:r>
            <a:endParaRPr sz="18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6"/>
          <p:cNvSpPr txBox="1">
            <a:spLocks noGrp="1"/>
          </p:cNvSpPr>
          <p:nvPr>
            <p:ph type="ctrTitle"/>
          </p:nvPr>
        </p:nvSpPr>
        <p:spPr>
          <a:xfrm>
            <a:off x="685800" y="1583342"/>
            <a:ext cx="7772400"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Peer Feedback on, and Rubric for Tweet Summaries</a:t>
            </a:r>
            <a:endParaRPr/>
          </a:p>
        </p:txBody>
      </p:sp>
      <p:sp>
        <p:nvSpPr>
          <p:cNvPr id="110" name="Google Shape;110;p16"/>
          <p:cNvSpPr txBox="1">
            <a:spLocks noGrp="1"/>
          </p:cNvSpPr>
          <p:nvPr>
            <p:ph type="subTitle" idx="1"/>
          </p:nvPr>
        </p:nvSpPr>
        <p:spPr>
          <a:xfrm>
            <a:off x="685800" y="2840053"/>
            <a:ext cx="7772400" cy="784800"/>
          </a:xfrm>
          <a:prstGeom prst="rect">
            <a:avLst/>
          </a:prstGeom>
        </p:spPr>
        <p:txBody>
          <a:bodyPr spcFirstLastPara="1" wrap="square" lIns="91425" tIns="91425" rIns="91425" bIns="91425" anchor="t" anchorCtr="0">
            <a:noAutofit/>
          </a:bodyPr>
          <a:lstStyle/>
          <a:p>
            <a:pPr marL="457200" lvl="0" indent="0" algn="ctr" rtl="0">
              <a:spcBef>
                <a:spcPts val="0"/>
              </a:spcBef>
              <a:spcAft>
                <a:spcPts val="0"/>
              </a:spcAft>
              <a:buNone/>
            </a:pPr>
            <a:r>
              <a:rPr lang="en"/>
              <a:t>Continue to build a supportive classroom culture &amp; discuss science communication</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52"/>
          <p:cNvSpPr txBox="1">
            <a:spLocks noGrp="1"/>
          </p:cNvSpPr>
          <p:nvPr>
            <p:ph type="ctrTitle"/>
          </p:nvPr>
        </p:nvSpPr>
        <p:spPr>
          <a:xfrm>
            <a:off x="685800" y="1583342"/>
            <a:ext cx="7772400"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Kang &amp; Wheatley (2017) + Middlebrooks et al. (2017)</a:t>
            </a:r>
            <a:endParaRPr/>
          </a:p>
        </p:txBody>
      </p:sp>
      <p:sp>
        <p:nvSpPr>
          <p:cNvPr id="320" name="Google Shape;320;p52"/>
          <p:cNvSpPr txBox="1">
            <a:spLocks noGrp="1"/>
          </p:cNvSpPr>
          <p:nvPr>
            <p:ph type="subTitle" idx="1"/>
          </p:nvPr>
        </p:nvSpPr>
        <p:spPr>
          <a:xfrm>
            <a:off x="685800" y="2840053"/>
            <a:ext cx="7772400" cy="784800"/>
          </a:xfrm>
          <a:prstGeom prst="rect">
            <a:avLst/>
          </a:prstGeom>
        </p:spPr>
        <p:txBody>
          <a:bodyPr spcFirstLastPara="1" wrap="square" lIns="91425" tIns="91425" rIns="91425" bIns="91425" anchor="t" anchorCtr="0">
            <a:noAutofit/>
          </a:bodyPr>
          <a:lstStyle/>
          <a:p>
            <a:pPr marL="457200" lvl="0" indent="0" algn="ctr" rtl="0">
              <a:spcBef>
                <a:spcPts val="0"/>
              </a:spcBef>
              <a:spcAft>
                <a:spcPts val="0"/>
              </a:spcAft>
              <a:buNone/>
            </a:pPr>
            <a:r>
              <a:rPr lang="en"/>
              <a:t>Summarize and critically analyze academic journal articles</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p53"/>
          <p:cNvSpPr txBox="1">
            <a:spLocks noGrp="1"/>
          </p:cNvSpPr>
          <p:nvPr>
            <p:ph type="title"/>
          </p:nvPr>
        </p:nvSpPr>
        <p:spPr>
          <a:xfrm>
            <a:off x="893700" y="205988"/>
            <a:ext cx="6462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Today’s Goals + Agenda</a:t>
            </a:r>
            <a:endParaRPr/>
          </a:p>
        </p:txBody>
      </p:sp>
      <p:sp>
        <p:nvSpPr>
          <p:cNvPr id="326" name="Google Shape;326;p53"/>
          <p:cNvSpPr txBox="1">
            <a:spLocks noGrp="1"/>
          </p:cNvSpPr>
          <p:nvPr>
            <p:ph type="body" idx="1"/>
          </p:nvPr>
        </p:nvSpPr>
        <p:spPr>
          <a:xfrm>
            <a:off x="893700" y="1373600"/>
            <a:ext cx="7829700" cy="3552300"/>
          </a:xfrm>
          <a:prstGeom prst="rect">
            <a:avLst/>
          </a:prstGeom>
        </p:spPr>
        <p:txBody>
          <a:bodyPr spcFirstLastPara="1" wrap="square" lIns="91425" tIns="91425" rIns="91425" bIns="91425" anchor="t" anchorCtr="0">
            <a:noAutofit/>
          </a:bodyPr>
          <a:lstStyle/>
          <a:p>
            <a:pPr marL="457200" lvl="0" indent="-317500" algn="l" rtl="0">
              <a:spcBef>
                <a:spcPts val="600"/>
              </a:spcBef>
              <a:spcAft>
                <a:spcPts val="0"/>
              </a:spcAft>
              <a:buSzPts val="1400"/>
              <a:buAutoNum type="arabicPeriod"/>
            </a:pPr>
            <a:r>
              <a:rPr lang="en" sz="1400" b="1"/>
              <a:t>LO1: Continue to build a supportive classroom culture &amp; discuss science communication</a:t>
            </a:r>
            <a:endParaRPr sz="1400" b="1"/>
          </a:p>
          <a:p>
            <a:pPr marL="914400" lvl="1" indent="-317500" algn="l" rtl="0">
              <a:spcBef>
                <a:spcPts val="0"/>
              </a:spcBef>
              <a:spcAft>
                <a:spcPts val="0"/>
              </a:spcAft>
              <a:buSzPts val="1400"/>
              <a:buChar char="○"/>
            </a:pPr>
            <a:r>
              <a:rPr lang="en" sz="1400"/>
              <a:t>Generate grading rubric for tweet summary assignment as a class</a:t>
            </a:r>
            <a:endParaRPr sz="1400"/>
          </a:p>
          <a:p>
            <a:pPr marL="914400" lvl="1" indent="-317500" algn="l" rtl="0">
              <a:spcBef>
                <a:spcPts val="0"/>
              </a:spcBef>
              <a:spcAft>
                <a:spcPts val="0"/>
              </a:spcAft>
              <a:buSzPts val="1400"/>
              <a:buChar char="○"/>
            </a:pPr>
            <a:r>
              <a:rPr lang="en" sz="1400"/>
              <a:t>Gallery walk: peer feedback on the tweet summary assignment, given rubric</a:t>
            </a:r>
            <a:endParaRPr sz="1400"/>
          </a:p>
          <a:p>
            <a:pPr marL="457200" lvl="0" indent="-317500" algn="l" rtl="0">
              <a:spcBef>
                <a:spcPts val="0"/>
              </a:spcBef>
              <a:spcAft>
                <a:spcPts val="0"/>
              </a:spcAft>
              <a:buSzPts val="1400"/>
              <a:buAutoNum type="arabicPeriod"/>
            </a:pPr>
            <a:r>
              <a:rPr lang="en" sz="1400" b="1"/>
              <a:t>LO2: Apply principles of good science communication</a:t>
            </a:r>
            <a:endParaRPr sz="1400" b="1"/>
          </a:p>
          <a:p>
            <a:pPr marL="914400" lvl="1" indent="-317500" algn="l" rtl="0">
              <a:spcBef>
                <a:spcPts val="0"/>
              </a:spcBef>
              <a:spcAft>
                <a:spcPts val="0"/>
              </a:spcAft>
              <a:buSzPts val="1400"/>
              <a:buChar char="○"/>
            </a:pPr>
            <a:r>
              <a:rPr lang="en" sz="1400"/>
              <a:t>Apply list of science communication principles we generated to handouts with good and bad headlines and lead sentences &amp; clarify headline/lead assignment</a:t>
            </a:r>
            <a:endParaRPr sz="1400"/>
          </a:p>
          <a:p>
            <a:pPr marL="457200" lvl="0" indent="-317500" algn="l" rtl="0">
              <a:spcBef>
                <a:spcPts val="0"/>
              </a:spcBef>
              <a:spcAft>
                <a:spcPts val="0"/>
              </a:spcAft>
              <a:buSzPts val="1400"/>
              <a:buAutoNum type="arabicPeriod"/>
            </a:pPr>
            <a:r>
              <a:rPr lang="en" sz="1400" b="1"/>
              <a:t>LO3: Describe the basic fundamental principles of attention</a:t>
            </a:r>
            <a:endParaRPr sz="1400" b="1"/>
          </a:p>
          <a:p>
            <a:pPr marL="914400" lvl="1" indent="-317500" algn="l" rtl="0">
              <a:spcBef>
                <a:spcPts val="0"/>
              </a:spcBef>
              <a:spcAft>
                <a:spcPts val="0"/>
              </a:spcAft>
              <a:buSzPts val="1400"/>
              <a:buChar char="○"/>
            </a:pPr>
            <a:r>
              <a:rPr lang="en" sz="1400"/>
              <a:t>Demos: visual search, change blindness, selective attention (STR) &amp; brief lecture/guide</a:t>
            </a:r>
            <a:endParaRPr sz="1400"/>
          </a:p>
          <a:p>
            <a:pPr marL="914400" lvl="1" indent="-317500" algn="l" rtl="0">
              <a:spcBef>
                <a:spcPts val="0"/>
              </a:spcBef>
              <a:spcAft>
                <a:spcPts val="0"/>
              </a:spcAft>
              <a:buSzPts val="1400"/>
              <a:buChar char="○"/>
            </a:pPr>
            <a:r>
              <a:rPr lang="en" sz="1400"/>
              <a:t>If there’s time: How do lay theories of attention (e.g., NPR podcast) fit in with these theories? Contrast with </a:t>
            </a:r>
            <a:r>
              <a:rPr lang="en" sz="1400" u="sng">
                <a:solidFill>
                  <a:schemeClr val="hlink"/>
                </a:solidFill>
                <a:hlinkClick r:id="rId3"/>
              </a:rPr>
              <a:t>Russ Poldrack</a:t>
            </a:r>
            <a:r>
              <a:rPr lang="en" sz="1400"/>
              <a:t> blog post.</a:t>
            </a:r>
            <a:endParaRPr sz="1400"/>
          </a:p>
          <a:p>
            <a:pPr marL="457200" lvl="0" indent="-317500" algn="l" rtl="0">
              <a:spcBef>
                <a:spcPts val="0"/>
              </a:spcBef>
              <a:spcAft>
                <a:spcPts val="0"/>
              </a:spcAft>
              <a:buSzPts val="1400"/>
              <a:buAutoNum type="arabicPeriod"/>
            </a:pPr>
            <a:r>
              <a:rPr lang="en" sz="1400" b="1"/>
              <a:t>LO4: Summarize and critically analyze academic journal articles</a:t>
            </a:r>
            <a:endParaRPr sz="1400" b="1"/>
          </a:p>
          <a:p>
            <a:pPr marL="914400" lvl="1" indent="-317500" algn="l" rtl="0">
              <a:spcBef>
                <a:spcPts val="0"/>
              </a:spcBef>
              <a:spcAft>
                <a:spcPts val="0"/>
              </a:spcAft>
              <a:buSzPts val="1400"/>
              <a:buChar char="○"/>
            </a:pPr>
            <a:r>
              <a:rPr lang="en" sz="1400"/>
              <a:t>Discuss Kang &amp; Wheatley (2017) &amp; Middlebrooks et al. (2017)</a:t>
            </a:r>
            <a:endParaRPr sz="1400"/>
          </a:p>
          <a:p>
            <a:pPr marL="0" lvl="0" indent="0" algn="l" rtl="0">
              <a:spcBef>
                <a:spcPts val="600"/>
              </a:spcBef>
              <a:spcAft>
                <a:spcPts val="0"/>
              </a:spcAft>
              <a:buNone/>
            </a:pPr>
            <a:endParaRPr sz="140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Google Shape;331;p54"/>
          <p:cNvSpPr txBox="1">
            <a:spLocks noGrp="1"/>
          </p:cNvSpPr>
          <p:nvPr>
            <p:ph type="title"/>
          </p:nvPr>
        </p:nvSpPr>
        <p:spPr>
          <a:xfrm>
            <a:off x="893700" y="205988"/>
            <a:ext cx="6462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Tomorrow’s Work</a:t>
            </a:r>
            <a:endParaRPr/>
          </a:p>
        </p:txBody>
      </p:sp>
      <p:sp>
        <p:nvSpPr>
          <p:cNvPr id="332" name="Google Shape;332;p54"/>
          <p:cNvSpPr txBox="1">
            <a:spLocks noGrp="1"/>
          </p:cNvSpPr>
          <p:nvPr>
            <p:ph type="body" idx="1"/>
          </p:nvPr>
        </p:nvSpPr>
        <p:spPr>
          <a:xfrm>
            <a:off x="893700" y="1145000"/>
            <a:ext cx="7836900" cy="3552300"/>
          </a:xfrm>
          <a:prstGeom prst="rect">
            <a:avLst/>
          </a:prstGeom>
        </p:spPr>
        <p:txBody>
          <a:bodyPr spcFirstLastPara="1" wrap="square" lIns="91425" tIns="91425" rIns="91425" bIns="91425" anchor="t" anchorCtr="0">
            <a:noAutofit/>
          </a:bodyPr>
          <a:lstStyle/>
          <a:p>
            <a:pPr marL="457200" lvl="0" indent="-419100" algn="l" rtl="0">
              <a:spcBef>
                <a:spcPts val="600"/>
              </a:spcBef>
              <a:spcAft>
                <a:spcPts val="0"/>
              </a:spcAft>
              <a:buSzPts val="3000"/>
              <a:buChar char="▷"/>
            </a:pPr>
            <a:r>
              <a:rPr lang="en"/>
              <a:t>Reading worksheets for:</a:t>
            </a:r>
            <a:endParaRPr/>
          </a:p>
          <a:p>
            <a:pPr marL="914400" lvl="1" indent="-381000" algn="l" rtl="0">
              <a:spcBef>
                <a:spcPts val="0"/>
              </a:spcBef>
              <a:spcAft>
                <a:spcPts val="0"/>
              </a:spcAft>
              <a:buSzPts val="2400"/>
              <a:buChar char="○"/>
            </a:pPr>
            <a:r>
              <a:rPr lang="en"/>
              <a:t>Weschler et al. (2018)</a:t>
            </a:r>
            <a:endParaRPr/>
          </a:p>
          <a:p>
            <a:pPr marL="914400" lvl="1" indent="-381000" algn="l" rtl="0">
              <a:spcBef>
                <a:spcPts val="0"/>
              </a:spcBef>
              <a:spcAft>
                <a:spcPts val="0"/>
              </a:spcAft>
              <a:buSzPts val="2400"/>
              <a:buChar char="○"/>
            </a:pPr>
            <a:r>
              <a:rPr lang="en"/>
              <a:t>Seli et al. (2018) (Duke article, like Gruters)</a:t>
            </a:r>
            <a:endParaRPr/>
          </a:p>
          <a:p>
            <a:pPr marL="1371600" lvl="2" indent="-342900" algn="l" rtl="0">
              <a:spcBef>
                <a:spcPts val="0"/>
              </a:spcBef>
              <a:spcAft>
                <a:spcPts val="0"/>
              </a:spcAft>
              <a:buSzPts val="1800"/>
              <a:buChar char="■"/>
            </a:pPr>
            <a:r>
              <a:rPr lang="en" sz="1800"/>
              <a:t>Plus write 3 versions of a headline/lead sentence for either Weschler, Kang, or Middlebrooks article - choose one of the two you didn’t already write about for the tweet summaries</a:t>
            </a:r>
            <a:endParaRPr sz="1800"/>
          </a:p>
          <a:p>
            <a:pPr marL="1371600" lvl="2" indent="-342900" algn="l" rtl="0">
              <a:spcBef>
                <a:spcPts val="0"/>
              </a:spcBef>
              <a:spcAft>
                <a:spcPts val="0"/>
              </a:spcAft>
              <a:buSzPts val="1800"/>
              <a:buChar char="■"/>
            </a:pPr>
            <a:r>
              <a:rPr lang="en" sz="1800"/>
              <a:t>Saving Duke articles for the blog post</a:t>
            </a:r>
            <a:endParaRPr sz="1800"/>
          </a:p>
          <a:p>
            <a:pPr marL="457200" lvl="0" indent="-419100" algn="l" rtl="0">
              <a:spcBef>
                <a:spcPts val="0"/>
              </a:spcBef>
              <a:spcAft>
                <a:spcPts val="0"/>
              </a:spcAft>
              <a:buSzPts val="3000"/>
              <a:buChar char="▷"/>
            </a:pPr>
            <a:r>
              <a:rPr lang="en"/>
              <a:t>15 minute Quiz on material so far</a:t>
            </a:r>
            <a:endParaRPr/>
          </a:p>
          <a:p>
            <a:pPr marL="457200" lvl="0" indent="-419100" algn="l" rtl="0">
              <a:spcBef>
                <a:spcPts val="0"/>
              </a:spcBef>
              <a:spcAft>
                <a:spcPts val="0"/>
              </a:spcAft>
              <a:buSzPts val="3000"/>
              <a:buChar char="▷"/>
            </a:pPr>
            <a:r>
              <a:rPr lang="en"/>
              <a:t>NPR’s Life, Interrupted</a:t>
            </a:r>
            <a:endParaRPr/>
          </a:p>
          <a:p>
            <a:pPr marL="914400" lvl="1" indent="-381000" algn="l" rtl="0">
              <a:spcBef>
                <a:spcPts val="0"/>
              </a:spcBef>
              <a:spcAft>
                <a:spcPts val="0"/>
              </a:spcAft>
              <a:buSzPts val="2400"/>
              <a:buChar char="○"/>
            </a:pPr>
            <a:r>
              <a:rPr lang="en" sz="1800"/>
              <a:t>0-5:02; 29:28-rest. If you want to listen to more, you’re welcome to.</a:t>
            </a:r>
            <a:r>
              <a:rPr lang="en"/>
              <a:t> </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Google Shape;337;p55"/>
          <p:cNvSpPr txBox="1">
            <a:spLocks noGrp="1"/>
          </p:cNvSpPr>
          <p:nvPr>
            <p:ph type="title"/>
          </p:nvPr>
        </p:nvSpPr>
        <p:spPr>
          <a:xfrm>
            <a:off x="893700" y="205988"/>
            <a:ext cx="6462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Participation + Minute Paper</a:t>
            </a:r>
            <a:endParaRPr/>
          </a:p>
        </p:txBody>
      </p:sp>
      <p:sp>
        <p:nvSpPr>
          <p:cNvPr id="338" name="Google Shape;338;p55"/>
          <p:cNvSpPr txBox="1">
            <a:spLocks noGrp="1"/>
          </p:cNvSpPr>
          <p:nvPr>
            <p:ph type="body" idx="1"/>
          </p:nvPr>
        </p:nvSpPr>
        <p:spPr>
          <a:xfrm>
            <a:off x="530625" y="1373600"/>
            <a:ext cx="8235300" cy="35523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u="sng">
                <a:solidFill>
                  <a:schemeClr val="hlink"/>
                </a:solidFill>
                <a:hlinkClick r:id="rId3"/>
              </a:rPr>
              <a:t>https://tinyurl.com/PSY102Participation</a:t>
            </a:r>
            <a:endParaRPr/>
          </a:p>
          <a:p>
            <a:pPr marL="0" lvl="0" indent="0" algn="l" rtl="0">
              <a:spcBef>
                <a:spcPts val="600"/>
              </a:spcBef>
              <a:spcAft>
                <a:spcPts val="0"/>
              </a:spcAft>
              <a:buNone/>
            </a:pPr>
            <a:endParaRPr/>
          </a:p>
          <a:p>
            <a:pPr marL="0" lvl="0" indent="0" algn="l" rtl="0">
              <a:spcBef>
                <a:spcPts val="600"/>
              </a:spcBef>
              <a:spcAft>
                <a:spcPts val="0"/>
              </a:spcAft>
              <a:buNone/>
            </a:pPr>
            <a:r>
              <a:rPr lang="en" u="sng">
                <a:solidFill>
                  <a:schemeClr val="hlink"/>
                </a:solidFill>
                <a:hlinkClick r:id="rId4"/>
              </a:rPr>
              <a:t>https://tinyurl.com/PSY102MinutePaperMay20</a:t>
            </a:r>
            <a:endParaRPr/>
          </a:p>
          <a:p>
            <a:pPr marL="0" lvl="0" indent="0" algn="l" rtl="0">
              <a:spcBef>
                <a:spcPts val="600"/>
              </a:spcBef>
              <a:spcAft>
                <a:spcPts val="0"/>
              </a:spcAft>
              <a:buNone/>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17"/>
          <p:cNvSpPr txBox="1">
            <a:spLocks noGrp="1"/>
          </p:cNvSpPr>
          <p:nvPr>
            <p:ph type="title"/>
          </p:nvPr>
        </p:nvSpPr>
        <p:spPr>
          <a:xfrm>
            <a:off x="893700" y="205988"/>
            <a:ext cx="6462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Rubric &amp; Gallery Walk</a:t>
            </a:r>
            <a:endParaRPr/>
          </a:p>
        </p:txBody>
      </p:sp>
      <p:sp>
        <p:nvSpPr>
          <p:cNvPr id="116" name="Google Shape;116;p17"/>
          <p:cNvSpPr txBox="1">
            <a:spLocks noGrp="1"/>
          </p:cNvSpPr>
          <p:nvPr>
            <p:ph type="body" idx="1"/>
          </p:nvPr>
        </p:nvSpPr>
        <p:spPr>
          <a:xfrm>
            <a:off x="893700" y="1373600"/>
            <a:ext cx="7200000" cy="3552300"/>
          </a:xfrm>
          <a:prstGeom prst="rect">
            <a:avLst/>
          </a:prstGeom>
        </p:spPr>
        <p:txBody>
          <a:bodyPr spcFirstLastPara="1" wrap="square" lIns="91425" tIns="91425" rIns="91425" bIns="91425" anchor="t" anchorCtr="0">
            <a:noAutofit/>
          </a:bodyPr>
          <a:lstStyle/>
          <a:p>
            <a:pPr marL="457200" lvl="0" indent="-342900" algn="l" rtl="0">
              <a:spcBef>
                <a:spcPts val="600"/>
              </a:spcBef>
              <a:spcAft>
                <a:spcPts val="0"/>
              </a:spcAft>
              <a:buSzPts val="1800"/>
              <a:buChar char="▷"/>
            </a:pPr>
            <a:r>
              <a:rPr lang="en" sz="1800"/>
              <a:t>First decide as a class on rubric for tweet summaries</a:t>
            </a:r>
            <a:endParaRPr sz="1800"/>
          </a:p>
          <a:p>
            <a:pPr marL="0" lvl="0" indent="0" algn="l" rtl="0">
              <a:spcBef>
                <a:spcPts val="600"/>
              </a:spcBef>
              <a:spcAft>
                <a:spcPts val="0"/>
              </a:spcAft>
              <a:buNone/>
            </a:pPr>
            <a:endParaRPr sz="1800"/>
          </a:p>
          <a:p>
            <a:pPr marL="457200" lvl="0" indent="-342900" algn="l" rtl="0">
              <a:spcBef>
                <a:spcPts val="600"/>
              </a:spcBef>
              <a:spcAft>
                <a:spcPts val="0"/>
              </a:spcAft>
              <a:buSzPts val="1800"/>
              <a:buChar char="▷"/>
            </a:pPr>
            <a:r>
              <a:rPr lang="en" sz="1800"/>
              <a:t>Gallery Walk:</a:t>
            </a:r>
            <a:endParaRPr sz="1800"/>
          </a:p>
          <a:p>
            <a:pPr marL="914400" lvl="1" indent="-342900" algn="l" rtl="0">
              <a:spcBef>
                <a:spcPts val="0"/>
              </a:spcBef>
              <a:spcAft>
                <a:spcPts val="0"/>
              </a:spcAft>
              <a:buSzPts val="1800"/>
              <a:buChar char="○"/>
            </a:pPr>
            <a:r>
              <a:rPr lang="en" sz="1800"/>
              <a:t>Around the room, anonymized tweet summaries are posted.</a:t>
            </a:r>
            <a:endParaRPr sz="1800"/>
          </a:p>
          <a:p>
            <a:pPr marL="914400" lvl="1" indent="-342900" algn="l" rtl="0">
              <a:spcBef>
                <a:spcPts val="0"/>
              </a:spcBef>
              <a:spcAft>
                <a:spcPts val="0"/>
              </a:spcAft>
              <a:buSzPts val="1800"/>
              <a:buChar char="○"/>
            </a:pPr>
            <a:r>
              <a:rPr lang="en" sz="1800"/>
              <a:t>Knowing these are your classmates, and knowing the rubric we just agreed on for these tweet summaries, use your post-it notes to give your classmates feedback on their tweets</a:t>
            </a:r>
            <a:endParaRPr sz="1800"/>
          </a:p>
          <a:p>
            <a:pPr marL="1371600" lvl="2" indent="-342900" algn="l" rtl="0">
              <a:spcBef>
                <a:spcPts val="0"/>
              </a:spcBef>
              <a:spcAft>
                <a:spcPts val="0"/>
              </a:spcAft>
              <a:buSzPts val="1800"/>
              <a:buChar char="■"/>
            </a:pPr>
            <a:r>
              <a:rPr lang="en" sz="1800"/>
              <a:t>Please make these legible - I will type them up and send them to each of you</a:t>
            </a:r>
            <a:endParaRPr sz="18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18"/>
          <p:cNvSpPr txBox="1">
            <a:spLocks noGrp="1"/>
          </p:cNvSpPr>
          <p:nvPr>
            <p:ph type="ctrTitle"/>
          </p:nvPr>
        </p:nvSpPr>
        <p:spPr>
          <a:xfrm>
            <a:off x="685800" y="1583342"/>
            <a:ext cx="7772400"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Good and Bad Headlines &amp; Lead Sentences</a:t>
            </a:r>
            <a:endParaRPr/>
          </a:p>
        </p:txBody>
      </p:sp>
      <p:sp>
        <p:nvSpPr>
          <p:cNvPr id="122" name="Google Shape;122;p18"/>
          <p:cNvSpPr txBox="1">
            <a:spLocks noGrp="1"/>
          </p:cNvSpPr>
          <p:nvPr>
            <p:ph type="subTitle" idx="1"/>
          </p:nvPr>
        </p:nvSpPr>
        <p:spPr>
          <a:xfrm>
            <a:off x="685800" y="2840053"/>
            <a:ext cx="7772400" cy="784800"/>
          </a:xfrm>
          <a:prstGeom prst="rect">
            <a:avLst/>
          </a:prstGeom>
        </p:spPr>
        <p:txBody>
          <a:bodyPr spcFirstLastPara="1" wrap="square" lIns="91425" tIns="91425" rIns="91425" bIns="91425" anchor="t" anchorCtr="0">
            <a:noAutofit/>
          </a:bodyPr>
          <a:lstStyle/>
          <a:p>
            <a:pPr marL="457200" lvl="0" indent="0" algn="ctr" rtl="0">
              <a:spcBef>
                <a:spcPts val="0"/>
              </a:spcBef>
              <a:spcAft>
                <a:spcPts val="0"/>
              </a:spcAft>
              <a:buNone/>
            </a:pPr>
            <a:r>
              <a:rPr lang="en"/>
              <a:t>Apply principles of good science communication</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19"/>
          <p:cNvSpPr txBox="1">
            <a:spLocks noGrp="1"/>
          </p:cNvSpPr>
          <p:nvPr>
            <p:ph type="ctrTitle"/>
          </p:nvPr>
        </p:nvSpPr>
        <p:spPr>
          <a:xfrm>
            <a:off x="685800" y="1583342"/>
            <a:ext cx="7772400"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Attention</a:t>
            </a:r>
            <a:endParaRPr/>
          </a:p>
        </p:txBody>
      </p:sp>
      <p:sp>
        <p:nvSpPr>
          <p:cNvPr id="128" name="Google Shape;128;p19"/>
          <p:cNvSpPr txBox="1">
            <a:spLocks noGrp="1"/>
          </p:cNvSpPr>
          <p:nvPr>
            <p:ph type="subTitle" idx="1"/>
          </p:nvPr>
        </p:nvSpPr>
        <p:spPr>
          <a:xfrm>
            <a:off x="685800" y="2840053"/>
            <a:ext cx="7772400" cy="784800"/>
          </a:xfrm>
          <a:prstGeom prst="rect">
            <a:avLst/>
          </a:prstGeom>
        </p:spPr>
        <p:txBody>
          <a:bodyPr spcFirstLastPara="1" wrap="square" lIns="91425" tIns="91425" rIns="91425" bIns="91425" anchor="t" anchorCtr="0">
            <a:noAutofit/>
          </a:bodyPr>
          <a:lstStyle/>
          <a:p>
            <a:pPr marL="457200" lvl="0" indent="0" algn="ctr" rtl="0">
              <a:spcBef>
                <a:spcPts val="0"/>
              </a:spcBef>
              <a:spcAft>
                <a:spcPts val="0"/>
              </a:spcAft>
              <a:buNone/>
            </a:pPr>
            <a:r>
              <a:rPr lang="en"/>
              <a:t>Describe the basic fundamental principles of attention</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20"/>
          <p:cNvSpPr txBox="1">
            <a:spLocks noGrp="1"/>
          </p:cNvSpPr>
          <p:nvPr>
            <p:ph type="title"/>
          </p:nvPr>
        </p:nvSpPr>
        <p:spPr>
          <a:xfrm>
            <a:off x="893700" y="206000"/>
            <a:ext cx="79710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n"/>
              <a:t>“Cocktail party effects” illustrate that:</a:t>
            </a:r>
            <a:endParaRPr/>
          </a:p>
        </p:txBody>
      </p:sp>
      <p:sp>
        <p:nvSpPr>
          <p:cNvPr id="134" name="Google Shape;134;p20"/>
          <p:cNvSpPr txBox="1">
            <a:spLocks noGrp="1"/>
          </p:cNvSpPr>
          <p:nvPr>
            <p:ph type="body" idx="1"/>
          </p:nvPr>
        </p:nvSpPr>
        <p:spPr>
          <a:xfrm>
            <a:off x="893700" y="1373600"/>
            <a:ext cx="4673100" cy="3552300"/>
          </a:xfrm>
          <a:prstGeom prst="rect">
            <a:avLst/>
          </a:prstGeom>
        </p:spPr>
        <p:txBody>
          <a:bodyPr spcFirstLastPara="1" wrap="square" lIns="91425" tIns="91425" rIns="91425" bIns="91425" anchor="t" anchorCtr="0">
            <a:noAutofit/>
          </a:bodyPr>
          <a:lstStyle/>
          <a:p>
            <a:pPr marL="457200" lvl="0" indent="-342900" algn="l" rtl="0">
              <a:spcBef>
                <a:spcPts val="600"/>
              </a:spcBef>
              <a:spcAft>
                <a:spcPts val="0"/>
              </a:spcAft>
              <a:buSzPts val="1800"/>
              <a:buChar char="▷"/>
            </a:pPr>
            <a:r>
              <a:rPr lang="en" sz="1800"/>
              <a:t>Attention is selective</a:t>
            </a:r>
            <a:endParaRPr sz="1800"/>
          </a:p>
          <a:p>
            <a:pPr marL="457200" lvl="0" indent="-342900" algn="l" rtl="0">
              <a:spcBef>
                <a:spcPts val="0"/>
              </a:spcBef>
              <a:spcAft>
                <a:spcPts val="0"/>
              </a:spcAft>
              <a:buSzPts val="1800"/>
              <a:buChar char="▷"/>
            </a:pPr>
            <a:r>
              <a:rPr lang="en" sz="1800"/>
              <a:t>Attention is capacity-limited</a:t>
            </a:r>
            <a:endParaRPr sz="1800"/>
          </a:p>
          <a:p>
            <a:pPr marL="914400" lvl="1" indent="-342900" algn="l" rtl="0">
              <a:spcBef>
                <a:spcPts val="0"/>
              </a:spcBef>
              <a:spcAft>
                <a:spcPts val="0"/>
              </a:spcAft>
              <a:buSzPts val="1800"/>
              <a:buChar char="○"/>
            </a:pPr>
            <a:r>
              <a:rPr lang="en" sz="1800"/>
              <a:t>E.g., attentional blink; load theories of attention</a:t>
            </a:r>
            <a:endParaRPr sz="1800"/>
          </a:p>
          <a:p>
            <a:pPr marL="457200" lvl="0" indent="-342900" algn="l" rtl="0">
              <a:spcBef>
                <a:spcPts val="0"/>
              </a:spcBef>
              <a:spcAft>
                <a:spcPts val="0"/>
              </a:spcAft>
              <a:buSzPts val="1800"/>
              <a:buChar char="▷"/>
            </a:pPr>
            <a:r>
              <a:rPr lang="en" sz="1800"/>
              <a:t>Attention can select information based on various features (voice, content)</a:t>
            </a:r>
            <a:endParaRPr sz="1800"/>
          </a:p>
          <a:p>
            <a:pPr marL="457200" lvl="0" indent="-342900" algn="l" rtl="0">
              <a:spcBef>
                <a:spcPts val="0"/>
              </a:spcBef>
              <a:spcAft>
                <a:spcPts val="0"/>
              </a:spcAft>
              <a:buSzPts val="1800"/>
              <a:buChar char="▷"/>
            </a:pPr>
            <a:r>
              <a:rPr lang="en" sz="1800"/>
              <a:t>Attention can be driven internally or ‘captured’ externally</a:t>
            </a:r>
            <a:endParaRPr sz="1800"/>
          </a:p>
          <a:p>
            <a:pPr marL="457200" lvl="0" indent="-342900" algn="l" rtl="0">
              <a:spcBef>
                <a:spcPts val="0"/>
              </a:spcBef>
              <a:spcAft>
                <a:spcPts val="0"/>
              </a:spcAft>
              <a:buSzPts val="1800"/>
              <a:buChar char="▷"/>
            </a:pPr>
            <a:r>
              <a:rPr lang="en" sz="1800"/>
              <a:t>Attention can be allocated covertly</a:t>
            </a:r>
            <a:endParaRPr sz="1800"/>
          </a:p>
          <a:p>
            <a:pPr marL="914400" lvl="1" indent="-342900" algn="l" rtl="0">
              <a:spcBef>
                <a:spcPts val="0"/>
              </a:spcBef>
              <a:spcAft>
                <a:spcPts val="0"/>
              </a:spcAft>
              <a:buSzPts val="1800"/>
              <a:buChar char="○"/>
            </a:pPr>
            <a:r>
              <a:rPr lang="en" sz="1800"/>
              <a:t>without moving the eyes (covert)</a:t>
            </a:r>
            <a:endParaRPr sz="1800"/>
          </a:p>
          <a:p>
            <a:pPr marL="0" lvl="0" indent="0" algn="l" rtl="0">
              <a:spcBef>
                <a:spcPts val="600"/>
              </a:spcBef>
              <a:spcAft>
                <a:spcPts val="0"/>
              </a:spcAft>
              <a:buNone/>
            </a:pPr>
            <a:endParaRPr sz="1800"/>
          </a:p>
        </p:txBody>
      </p:sp>
      <p:pic>
        <p:nvPicPr>
          <p:cNvPr id="135" name="Google Shape;135;p20"/>
          <p:cNvPicPr preferRelativeResize="0"/>
          <p:nvPr/>
        </p:nvPicPr>
        <p:blipFill>
          <a:blip r:embed="rId3">
            <a:alphaModFix/>
          </a:blip>
          <a:stretch>
            <a:fillRect/>
          </a:stretch>
        </p:blipFill>
        <p:spPr>
          <a:xfrm>
            <a:off x="5719200" y="1063400"/>
            <a:ext cx="3272400" cy="3272400"/>
          </a:xfrm>
          <a:prstGeom prst="rect">
            <a:avLst/>
          </a:prstGeom>
          <a:noFill/>
          <a:ln>
            <a:noFill/>
          </a:ln>
        </p:spPr>
      </p:pic>
      <p:pic>
        <p:nvPicPr>
          <p:cNvPr id="136" name="Google Shape;136;p20"/>
          <p:cNvPicPr preferRelativeResize="0"/>
          <p:nvPr/>
        </p:nvPicPr>
        <p:blipFill>
          <a:blip r:embed="rId4">
            <a:alphaModFix/>
          </a:blip>
          <a:stretch>
            <a:fillRect/>
          </a:stretch>
        </p:blipFill>
        <p:spPr>
          <a:xfrm>
            <a:off x="5719200" y="2979330"/>
            <a:ext cx="3272400" cy="196344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21"/>
          <p:cNvSpPr txBox="1">
            <a:spLocks noGrp="1"/>
          </p:cNvSpPr>
          <p:nvPr>
            <p:ph type="title"/>
          </p:nvPr>
        </p:nvSpPr>
        <p:spPr>
          <a:xfrm>
            <a:off x="893700" y="1653788"/>
            <a:ext cx="6462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Selective Attention: Task is to say aloud the printed ink color, ignoring the meaning of the word</a:t>
            </a:r>
            <a:endParaRPr/>
          </a:p>
        </p:txBody>
      </p:sp>
    </p:spTree>
  </p:cSld>
  <p:clrMapOvr>
    <a:masterClrMapping/>
  </p:clrMapOvr>
</p:sld>
</file>

<file path=ppt/theme/theme1.xml><?xml version="1.0" encoding="utf-8"?>
<a:theme xmlns:a="http://schemas.openxmlformats.org/drawingml/2006/main" name="Antonio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2074</Words>
  <Application>Microsoft Office PowerPoint</Application>
  <PresentationFormat>On-screen Show (16:9)</PresentationFormat>
  <Paragraphs>188</Paragraphs>
  <Slides>43</Slides>
  <Notes>43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43</vt:i4>
      </vt:variant>
    </vt:vector>
  </HeadingPairs>
  <TitlesOfParts>
    <vt:vector size="49" baseType="lpstr">
      <vt:lpstr>Courier New</vt:lpstr>
      <vt:lpstr>Arial</vt:lpstr>
      <vt:lpstr>Lato</vt:lpstr>
      <vt:lpstr>Raleway</vt:lpstr>
      <vt:lpstr>Times New Roman</vt:lpstr>
      <vt:lpstr>Antonio template</vt:lpstr>
      <vt:lpstr>PSY102: Introduction to Cognitive Psychology Day 4 (05/20/19): Attention I</vt:lpstr>
      <vt:lpstr>Today’s Goals + Agenda</vt:lpstr>
      <vt:lpstr>Quick PSA</vt:lpstr>
      <vt:lpstr>Peer Feedback on, and Rubric for Tweet Summaries</vt:lpstr>
      <vt:lpstr>Rubric &amp; Gallery Walk</vt:lpstr>
      <vt:lpstr>Good and Bad Headlines &amp; Lead Sentences</vt:lpstr>
      <vt:lpstr>Attention</vt:lpstr>
      <vt:lpstr>“Cocktail party effects” illustrate that:</vt:lpstr>
      <vt:lpstr>Selective Attention: Task is to say aloud the printed ink color, ignoring the meaning of the word</vt:lpstr>
      <vt:lpstr>RED</vt:lpstr>
      <vt:lpstr>RED</vt:lpstr>
      <vt:lpstr>GREEN</vt:lpstr>
      <vt:lpstr>YELLOW</vt:lpstr>
      <vt:lpstr>The Stroop Effect</vt:lpstr>
      <vt:lpstr>Identifying Spies with Psychology</vt:lpstr>
      <vt:lpstr>Attention vs. Arousal</vt:lpstr>
      <vt:lpstr>What order do these go in?</vt:lpstr>
      <vt:lpstr>Early Selection: Broadbent’s Filter Model of Attention (1958): If you don’t attend to it, it’s lost</vt:lpstr>
      <vt:lpstr>Early Selection: Treisman’s attenuation model of attention (1964): Your Name: low threshold; “Whitehead”: probably high threshold</vt:lpstr>
      <vt:lpstr>Late Selection Models</vt:lpstr>
      <vt:lpstr>Top-down vs. Bottom-up</vt:lpstr>
      <vt:lpstr>Attentional Capture</vt:lpstr>
      <vt:lpstr>Do you notice anything?</vt:lpstr>
      <vt:lpstr>Change Blindness</vt:lpstr>
      <vt:lpstr>Binding: Treisman’s Feature Integration Theory (1980)</vt:lpstr>
      <vt:lpstr>Visual Search Task</vt:lpstr>
      <vt:lpstr>PowerPoint Presentation</vt:lpstr>
      <vt:lpstr>PowerPoint Presentation</vt:lpstr>
      <vt:lpstr>PowerPoint Presentation</vt:lpstr>
      <vt:lpstr>PowerPoint Presentation</vt:lpstr>
      <vt:lpstr>Instead of vertical lines, look for red lines</vt:lpstr>
      <vt:lpstr>PowerPoint Presentation</vt:lpstr>
      <vt:lpstr>PowerPoint Presentation</vt:lpstr>
      <vt:lpstr>Conjunction Search</vt:lpstr>
      <vt:lpstr>PowerPoint Presentation</vt:lpstr>
      <vt:lpstr>PowerPoint Presentation</vt:lpstr>
      <vt:lpstr>Typical Results</vt:lpstr>
      <vt:lpstr>Applications of Visual Search</vt:lpstr>
      <vt:lpstr>Takeaways</vt:lpstr>
      <vt:lpstr>Kang &amp; Wheatley (2017) + Middlebrooks et al. (2017)</vt:lpstr>
      <vt:lpstr>Today’s Goals + Agenda</vt:lpstr>
      <vt:lpstr>Tomorrow’s Work</vt:lpstr>
      <vt:lpstr>Participation + Minute Paper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PSY102: Introduction to Cognitive Psychology Day 4 (05/20/19): Attention I</dc:title>
  <dc:creator>chbejjani</dc:creator>
  <cp:lastModifiedBy>chbejjani</cp:lastModifiedBy>
  <cp:revision>1</cp:revision>
  <dcterms:modified xsi:type="dcterms:W3CDTF">2019-05-20T17:52:06Z</dcterms:modified>
</cp:coreProperties>
</file>